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76" r:id="rId1"/>
  </p:sldMasterIdLst>
  <p:notesMasterIdLst>
    <p:notesMasterId r:id="rId35"/>
  </p:notesMasterIdLst>
  <p:sldIdLst>
    <p:sldId id="256" r:id="rId2"/>
    <p:sldId id="258" r:id="rId3"/>
    <p:sldId id="261" r:id="rId4"/>
    <p:sldId id="262" r:id="rId5"/>
    <p:sldId id="263" r:id="rId6"/>
    <p:sldId id="264" r:id="rId7"/>
    <p:sldId id="265" r:id="rId8"/>
    <p:sldId id="266" r:id="rId9"/>
    <p:sldId id="269" r:id="rId10"/>
    <p:sldId id="272" r:id="rId11"/>
    <p:sldId id="286" r:id="rId12"/>
    <p:sldId id="295" r:id="rId13"/>
    <p:sldId id="275" r:id="rId14"/>
    <p:sldId id="273" r:id="rId15"/>
    <p:sldId id="277" r:id="rId16"/>
    <p:sldId id="274" r:id="rId17"/>
    <p:sldId id="276" r:id="rId18"/>
    <p:sldId id="278" r:id="rId19"/>
    <p:sldId id="279" r:id="rId20"/>
    <p:sldId id="280" r:id="rId21"/>
    <p:sldId id="281" r:id="rId22"/>
    <p:sldId id="282" r:id="rId23"/>
    <p:sldId id="283" r:id="rId24"/>
    <p:sldId id="284" r:id="rId25"/>
    <p:sldId id="288" r:id="rId26"/>
    <p:sldId id="292" r:id="rId27"/>
    <p:sldId id="290" r:id="rId28"/>
    <p:sldId id="291" r:id="rId29"/>
    <p:sldId id="293" r:id="rId30"/>
    <p:sldId id="268" r:id="rId31"/>
    <p:sldId id="297" r:id="rId32"/>
    <p:sldId id="294" r:id="rId33"/>
    <p:sldId id="28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0EE2D3-5740-401D-BAB8-D1A7E338652A}" v="3" dt="2024-08-31T03:09:47.9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itya Ajgaonkar" userId="b16f701d4f5635e5" providerId="LiveId" clId="{D60EE2D3-5740-401D-BAB8-D1A7E338652A}"/>
    <pc:docChg chg="undo custSel addSld delSld modSld sldOrd">
      <pc:chgData name="Aditya Ajgaonkar" userId="b16f701d4f5635e5" providerId="LiveId" clId="{D60EE2D3-5740-401D-BAB8-D1A7E338652A}" dt="2024-08-31T03:14:47.456" v="3906" actId="20577"/>
      <pc:docMkLst>
        <pc:docMk/>
      </pc:docMkLst>
      <pc:sldChg chg="addSp delSp modSp mod delDesignElem">
        <pc:chgData name="Aditya Ajgaonkar" userId="b16f701d4f5635e5" providerId="LiveId" clId="{D60EE2D3-5740-401D-BAB8-D1A7E338652A}" dt="2024-08-31T03:14:47.456" v="3906" actId="20577"/>
        <pc:sldMkLst>
          <pc:docMk/>
          <pc:sldMk cId="634125774" sldId="256"/>
        </pc:sldMkLst>
        <pc:spChg chg="mod">
          <ac:chgData name="Aditya Ajgaonkar" userId="b16f701d4f5635e5" providerId="LiveId" clId="{D60EE2D3-5740-401D-BAB8-D1A7E338652A}" dt="2024-08-31T03:09:54.009" v="3866" actId="26606"/>
          <ac:spMkLst>
            <pc:docMk/>
            <pc:sldMk cId="634125774" sldId="256"/>
            <ac:spMk id="2" creationId="{A00DA600-1614-2FD5-F844-D3591B28B93B}"/>
          </ac:spMkLst>
        </pc:spChg>
        <pc:spChg chg="mod">
          <ac:chgData name="Aditya Ajgaonkar" userId="b16f701d4f5635e5" providerId="LiveId" clId="{D60EE2D3-5740-401D-BAB8-D1A7E338652A}" dt="2024-08-31T03:14:47.456" v="3906" actId="20577"/>
          <ac:spMkLst>
            <pc:docMk/>
            <pc:sldMk cId="634125774" sldId="256"/>
            <ac:spMk id="3" creationId="{7E48B21D-07DA-2DEE-6D41-5DBCAE9F8958}"/>
          </ac:spMkLst>
        </pc:spChg>
        <pc:spChg chg="add">
          <ac:chgData name="Aditya Ajgaonkar" userId="b16f701d4f5635e5" providerId="LiveId" clId="{D60EE2D3-5740-401D-BAB8-D1A7E338652A}" dt="2024-08-31T03:09:54.009" v="3866" actId="26606"/>
          <ac:spMkLst>
            <pc:docMk/>
            <pc:sldMk cId="634125774" sldId="256"/>
            <ac:spMk id="9" creationId="{0671A8AE-40A1-4631-A6B8-581AFF065482}"/>
          </ac:spMkLst>
        </pc:spChg>
        <pc:spChg chg="add">
          <ac:chgData name="Aditya Ajgaonkar" userId="b16f701d4f5635e5" providerId="LiveId" clId="{D60EE2D3-5740-401D-BAB8-D1A7E338652A}" dt="2024-08-31T03:09:54.009" v="3866" actId="26606"/>
          <ac:spMkLst>
            <pc:docMk/>
            <pc:sldMk cId="634125774" sldId="256"/>
            <ac:spMk id="11" creationId="{AB58EF07-17C2-48CF-ABB0-EEF1F17CB8F0}"/>
          </ac:spMkLst>
        </pc:spChg>
        <pc:spChg chg="add">
          <ac:chgData name="Aditya Ajgaonkar" userId="b16f701d4f5635e5" providerId="LiveId" clId="{D60EE2D3-5740-401D-BAB8-D1A7E338652A}" dt="2024-08-31T03:09:54.009" v="3866" actId="26606"/>
          <ac:spMkLst>
            <pc:docMk/>
            <pc:sldMk cId="634125774" sldId="256"/>
            <ac:spMk id="13" creationId="{AF2F604E-43BE-4DC3-B983-E071523364F8}"/>
          </ac:spMkLst>
        </pc:spChg>
        <pc:spChg chg="add">
          <ac:chgData name="Aditya Ajgaonkar" userId="b16f701d4f5635e5" providerId="LiveId" clId="{D60EE2D3-5740-401D-BAB8-D1A7E338652A}" dt="2024-08-31T03:09:54.009" v="3866" actId="26606"/>
          <ac:spMkLst>
            <pc:docMk/>
            <pc:sldMk cId="634125774" sldId="256"/>
            <ac:spMk id="15" creationId="{08C9B587-E65E-4B52-B37C-ABEBB6E87928}"/>
          </ac:spMkLst>
        </pc:spChg>
        <pc:spChg chg="del">
          <ac:chgData name="Aditya Ajgaonkar" userId="b16f701d4f5635e5" providerId="LiveId" clId="{D60EE2D3-5740-401D-BAB8-D1A7E338652A}" dt="2024-08-31T02:44:24.437" v="2213"/>
          <ac:spMkLst>
            <pc:docMk/>
            <pc:sldMk cId="634125774" sldId="256"/>
            <ac:spMk id="53" creationId="{C3B0A228-9EA3-4009-A82E-9402BBC726A0}"/>
          </ac:spMkLst>
        </pc:spChg>
        <pc:spChg chg="del">
          <ac:chgData name="Aditya Ajgaonkar" userId="b16f701d4f5635e5" providerId="LiveId" clId="{D60EE2D3-5740-401D-BAB8-D1A7E338652A}" dt="2024-08-31T02:44:24.437" v="2213"/>
          <ac:spMkLst>
            <pc:docMk/>
            <pc:sldMk cId="634125774" sldId="256"/>
            <ac:spMk id="55" creationId="{02E0C409-730D-455F-AA8F-0646ABDB1B42}"/>
          </ac:spMkLst>
        </pc:spChg>
        <pc:picChg chg="mod ord">
          <ac:chgData name="Aditya Ajgaonkar" userId="b16f701d4f5635e5" providerId="LiveId" clId="{D60EE2D3-5740-401D-BAB8-D1A7E338652A}" dt="2024-08-31T03:09:54.009" v="3866" actId="26606"/>
          <ac:picMkLst>
            <pc:docMk/>
            <pc:sldMk cId="634125774" sldId="256"/>
            <ac:picMk id="4" creationId="{CF3E9348-5339-AD35-7AF5-6B8816E00454}"/>
          </ac:picMkLst>
        </pc:picChg>
      </pc:sldChg>
      <pc:sldChg chg="modSp mod">
        <pc:chgData name="Aditya Ajgaonkar" userId="b16f701d4f5635e5" providerId="LiveId" clId="{D60EE2D3-5740-401D-BAB8-D1A7E338652A}" dt="2024-08-31T02:44:24.723" v="2214" actId="27636"/>
        <pc:sldMkLst>
          <pc:docMk/>
          <pc:sldMk cId="1871773628" sldId="257"/>
        </pc:sldMkLst>
        <pc:spChg chg="mod">
          <ac:chgData name="Aditya Ajgaonkar" userId="b16f701d4f5635e5" providerId="LiveId" clId="{D60EE2D3-5740-401D-BAB8-D1A7E338652A}" dt="2024-08-31T02:44:24.723" v="2214" actId="27636"/>
          <ac:spMkLst>
            <pc:docMk/>
            <pc:sldMk cId="1871773628" sldId="257"/>
            <ac:spMk id="3" creationId="{7C1E57E0-1ECC-5E5D-587E-68FCFA6D7B70}"/>
          </ac:spMkLst>
        </pc:spChg>
      </pc:sldChg>
      <pc:sldChg chg="modSp mod">
        <pc:chgData name="Aditya Ajgaonkar" userId="b16f701d4f5635e5" providerId="LiveId" clId="{D60EE2D3-5740-401D-BAB8-D1A7E338652A}" dt="2024-08-31T01:33:02.697" v="29" actId="20577"/>
        <pc:sldMkLst>
          <pc:docMk/>
          <pc:sldMk cId="20670307" sldId="259"/>
        </pc:sldMkLst>
        <pc:spChg chg="mod">
          <ac:chgData name="Aditya Ajgaonkar" userId="b16f701d4f5635e5" providerId="LiveId" clId="{D60EE2D3-5740-401D-BAB8-D1A7E338652A}" dt="2024-08-31T01:33:02.697" v="29" actId="20577"/>
          <ac:spMkLst>
            <pc:docMk/>
            <pc:sldMk cId="20670307" sldId="259"/>
            <ac:spMk id="3" creationId="{6761CF9C-7808-89B9-2F25-FEA5C4C12D09}"/>
          </ac:spMkLst>
        </pc:spChg>
      </pc:sldChg>
      <pc:sldChg chg="modSp mod">
        <pc:chgData name="Aditya Ajgaonkar" userId="b16f701d4f5635e5" providerId="LiveId" clId="{D60EE2D3-5740-401D-BAB8-D1A7E338652A}" dt="2024-08-31T03:10:44.920" v="3887" actId="20577"/>
        <pc:sldMkLst>
          <pc:docMk/>
          <pc:sldMk cId="4284981205" sldId="260"/>
        </pc:sldMkLst>
        <pc:spChg chg="mod">
          <ac:chgData name="Aditya Ajgaonkar" userId="b16f701d4f5635e5" providerId="LiveId" clId="{D60EE2D3-5740-401D-BAB8-D1A7E338652A}" dt="2024-08-31T03:10:44.920" v="3887" actId="20577"/>
          <ac:spMkLst>
            <pc:docMk/>
            <pc:sldMk cId="4284981205" sldId="260"/>
            <ac:spMk id="3" creationId="{8085D36D-72EA-5C78-9DC0-5215819A5C92}"/>
          </ac:spMkLst>
        </pc:spChg>
      </pc:sldChg>
      <pc:sldChg chg="modSp mod">
        <pc:chgData name="Aditya Ajgaonkar" userId="b16f701d4f5635e5" providerId="LiveId" clId="{D60EE2D3-5740-401D-BAB8-D1A7E338652A}" dt="2024-08-31T02:45:06.509" v="2237" actId="20577"/>
        <pc:sldMkLst>
          <pc:docMk/>
          <pc:sldMk cId="863517832" sldId="261"/>
        </pc:sldMkLst>
        <pc:spChg chg="mod">
          <ac:chgData name="Aditya Ajgaonkar" userId="b16f701d4f5635e5" providerId="LiveId" clId="{D60EE2D3-5740-401D-BAB8-D1A7E338652A}" dt="2024-08-31T02:44:52.514" v="2235" actId="20577"/>
          <ac:spMkLst>
            <pc:docMk/>
            <pc:sldMk cId="863517832" sldId="261"/>
            <ac:spMk id="2" creationId="{E3897C89-D838-E999-6633-7B5666C01FAD}"/>
          </ac:spMkLst>
        </pc:spChg>
        <pc:spChg chg="mod">
          <ac:chgData name="Aditya Ajgaonkar" userId="b16f701d4f5635e5" providerId="LiveId" clId="{D60EE2D3-5740-401D-BAB8-D1A7E338652A}" dt="2024-08-31T02:45:06.509" v="2237" actId="20577"/>
          <ac:spMkLst>
            <pc:docMk/>
            <pc:sldMk cId="863517832" sldId="261"/>
            <ac:spMk id="3" creationId="{87912F18-4808-A6A0-725E-1A9B2B103058}"/>
          </ac:spMkLst>
        </pc:spChg>
      </pc:sldChg>
      <pc:sldChg chg="modSp mod">
        <pc:chgData name="Aditya Ajgaonkar" userId="b16f701d4f5635e5" providerId="LiveId" clId="{D60EE2D3-5740-401D-BAB8-D1A7E338652A}" dt="2024-08-31T01:34:00.801" v="93" actId="20577"/>
        <pc:sldMkLst>
          <pc:docMk/>
          <pc:sldMk cId="1797416747" sldId="262"/>
        </pc:sldMkLst>
        <pc:spChg chg="mod">
          <ac:chgData name="Aditya Ajgaonkar" userId="b16f701d4f5635e5" providerId="LiveId" clId="{D60EE2D3-5740-401D-BAB8-D1A7E338652A}" dt="2024-08-31T01:34:00.801" v="93" actId="20577"/>
          <ac:spMkLst>
            <pc:docMk/>
            <pc:sldMk cId="1797416747" sldId="262"/>
            <ac:spMk id="3" creationId="{4FED3513-8E65-7EE5-8ED0-1058EDE9F950}"/>
          </ac:spMkLst>
        </pc:spChg>
      </pc:sldChg>
      <pc:sldChg chg="modSp mod">
        <pc:chgData name="Aditya Ajgaonkar" userId="b16f701d4f5635e5" providerId="LiveId" clId="{D60EE2D3-5740-401D-BAB8-D1A7E338652A}" dt="2024-08-31T01:33:36.604" v="76" actId="20577"/>
        <pc:sldMkLst>
          <pc:docMk/>
          <pc:sldMk cId="3107427423" sldId="263"/>
        </pc:sldMkLst>
        <pc:spChg chg="mod">
          <ac:chgData name="Aditya Ajgaonkar" userId="b16f701d4f5635e5" providerId="LiveId" clId="{D60EE2D3-5740-401D-BAB8-D1A7E338652A}" dt="2024-08-31T01:33:36.604" v="76" actId="20577"/>
          <ac:spMkLst>
            <pc:docMk/>
            <pc:sldMk cId="3107427423" sldId="263"/>
            <ac:spMk id="2" creationId="{7E5412C3-C123-8812-5C02-43BF685E0001}"/>
          </ac:spMkLst>
        </pc:spChg>
      </pc:sldChg>
      <pc:sldChg chg="modSp mod">
        <pc:chgData name="Aditya Ajgaonkar" userId="b16f701d4f5635e5" providerId="LiveId" clId="{D60EE2D3-5740-401D-BAB8-D1A7E338652A}" dt="2024-08-31T03:03:15.446" v="3151" actId="14100"/>
        <pc:sldMkLst>
          <pc:docMk/>
          <pc:sldMk cId="1358698876" sldId="264"/>
        </pc:sldMkLst>
        <pc:spChg chg="mod">
          <ac:chgData name="Aditya Ajgaonkar" userId="b16f701d4f5635e5" providerId="LiveId" clId="{D60EE2D3-5740-401D-BAB8-D1A7E338652A}" dt="2024-08-31T01:42:53.605" v="940" actId="20577"/>
          <ac:spMkLst>
            <pc:docMk/>
            <pc:sldMk cId="1358698876" sldId="264"/>
            <ac:spMk id="2" creationId="{8DAC2FCD-4793-415E-AEF6-61BFD2A6A99B}"/>
          </ac:spMkLst>
        </pc:spChg>
        <pc:spChg chg="mod">
          <ac:chgData name="Aditya Ajgaonkar" userId="b16f701d4f5635e5" providerId="LiveId" clId="{D60EE2D3-5740-401D-BAB8-D1A7E338652A}" dt="2024-08-31T03:03:15.446" v="3151" actId="14100"/>
          <ac:spMkLst>
            <pc:docMk/>
            <pc:sldMk cId="1358698876" sldId="264"/>
            <ac:spMk id="3" creationId="{6C56E6ED-01F2-753A-340D-27094461B5CF}"/>
          </ac:spMkLst>
        </pc:spChg>
      </pc:sldChg>
      <pc:sldChg chg="modSp mod">
        <pc:chgData name="Aditya Ajgaonkar" userId="b16f701d4f5635e5" providerId="LiveId" clId="{D60EE2D3-5740-401D-BAB8-D1A7E338652A}" dt="2024-08-31T02:44:24.910" v="2215" actId="27636"/>
        <pc:sldMkLst>
          <pc:docMk/>
          <pc:sldMk cId="3248754519" sldId="265"/>
        </pc:sldMkLst>
        <pc:spChg chg="mod">
          <ac:chgData name="Aditya Ajgaonkar" userId="b16f701d4f5635e5" providerId="LiveId" clId="{D60EE2D3-5740-401D-BAB8-D1A7E338652A}" dt="2024-08-31T02:44:24.910" v="2215" actId="27636"/>
          <ac:spMkLst>
            <pc:docMk/>
            <pc:sldMk cId="3248754519" sldId="265"/>
            <ac:spMk id="3" creationId="{E2A56218-EB8C-7AB6-5DEE-703BC35F0FB7}"/>
          </ac:spMkLst>
        </pc:spChg>
      </pc:sldChg>
      <pc:sldChg chg="modSp mod">
        <pc:chgData name="Aditya Ajgaonkar" userId="b16f701d4f5635e5" providerId="LiveId" clId="{D60EE2D3-5740-401D-BAB8-D1A7E338652A}" dt="2024-08-31T02:44:25.058" v="2217" actId="27636"/>
        <pc:sldMkLst>
          <pc:docMk/>
          <pc:sldMk cId="3987697943" sldId="267"/>
        </pc:sldMkLst>
        <pc:spChg chg="mod">
          <ac:chgData name="Aditya Ajgaonkar" userId="b16f701d4f5635e5" providerId="LiveId" clId="{D60EE2D3-5740-401D-BAB8-D1A7E338652A}" dt="2024-08-31T02:44:24.953" v="2216" actId="27636"/>
          <ac:spMkLst>
            <pc:docMk/>
            <pc:sldMk cId="3987697943" sldId="267"/>
            <ac:spMk id="2" creationId="{3F5D2FC2-235F-9C88-6B4A-7A1D7252C1CE}"/>
          </ac:spMkLst>
        </pc:spChg>
        <pc:spChg chg="mod">
          <ac:chgData name="Aditya Ajgaonkar" userId="b16f701d4f5635e5" providerId="LiveId" clId="{D60EE2D3-5740-401D-BAB8-D1A7E338652A}" dt="2024-08-31T02:44:25.058" v="2217" actId="27636"/>
          <ac:spMkLst>
            <pc:docMk/>
            <pc:sldMk cId="3987697943" sldId="267"/>
            <ac:spMk id="3" creationId="{E5719F7E-055C-C06C-81AF-A90A2653F02E}"/>
          </ac:spMkLst>
        </pc:spChg>
      </pc:sldChg>
      <pc:sldChg chg="modSp mod ord">
        <pc:chgData name="Aditya Ajgaonkar" userId="b16f701d4f5635e5" providerId="LiveId" clId="{D60EE2D3-5740-401D-BAB8-D1A7E338652A}" dt="2024-08-31T03:08:10.741" v="3839" actId="20577"/>
        <pc:sldMkLst>
          <pc:docMk/>
          <pc:sldMk cId="2354663671" sldId="268"/>
        </pc:sldMkLst>
        <pc:spChg chg="mod">
          <ac:chgData name="Aditya Ajgaonkar" userId="b16f701d4f5635e5" providerId="LiveId" clId="{D60EE2D3-5740-401D-BAB8-D1A7E338652A}" dt="2024-08-31T03:03:30.927" v="3152" actId="255"/>
          <ac:spMkLst>
            <pc:docMk/>
            <pc:sldMk cId="2354663671" sldId="268"/>
            <ac:spMk id="2" creationId="{6C7AD394-4EFF-732C-E0E0-6AD561A89E12}"/>
          </ac:spMkLst>
        </pc:spChg>
        <pc:spChg chg="mod">
          <ac:chgData name="Aditya Ajgaonkar" userId="b16f701d4f5635e5" providerId="LiveId" clId="{D60EE2D3-5740-401D-BAB8-D1A7E338652A}" dt="2024-08-31T03:08:10.741" v="3839" actId="20577"/>
          <ac:spMkLst>
            <pc:docMk/>
            <pc:sldMk cId="2354663671" sldId="268"/>
            <ac:spMk id="3" creationId="{7318FDFE-E603-9C82-DC9F-72DFB956A451}"/>
          </ac:spMkLst>
        </pc:spChg>
      </pc:sldChg>
      <pc:sldChg chg="modSp mod">
        <pc:chgData name="Aditya Ajgaonkar" userId="b16f701d4f5635e5" providerId="LiveId" clId="{D60EE2D3-5740-401D-BAB8-D1A7E338652A}" dt="2024-08-31T02:55:30.059" v="2564" actId="179"/>
        <pc:sldMkLst>
          <pc:docMk/>
          <pc:sldMk cId="1929721179" sldId="269"/>
        </pc:sldMkLst>
        <pc:spChg chg="mod">
          <ac:chgData name="Aditya Ajgaonkar" userId="b16f701d4f5635e5" providerId="LiveId" clId="{D60EE2D3-5740-401D-BAB8-D1A7E338652A}" dt="2024-08-31T02:45:28.539" v="2239" actId="207"/>
          <ac:spMkLst>
            <pc:docMk/>
            <pc:sldMk cId="1929721179" sldId="269"/>
            <ac:spMk id="2" creationId="{A6675E60-4F7E-B05B-DA09-D8D0C0F1B9C4}"/>
          </ac:spMkLst>
        </pc:spChg>
        <pc:spChg chg="mod">
          <ac:chgData name="Aditya Ajgaonkar" userId="b16f701d4f5635e5" providerId="LiveId" clId="{D60EE2D3-5740-401D-BAB8-D1A7E338652A}" dt="2024-08-31T02:55:30.059" v="2564" actId="179"/>
          <ac:spMkLst>
            <pc:docMk/>
            <pc:sldMk cId="1929721179" sldId="269"/>
            <ac:spMk id="3" creationId="{BA55915F-3E2C-5DCE-1180-51C132D041C3}"/>
          </ac:spMkLst>
        </pc:spChg>
      </pc:sldChg>
      <pc:sldChg chg="del">
        <pc:chgData name="Aditya Ajgaonkar" userId="b16f701d4f5635e5" providerId="LiveId" clId="{D60EE2D3-5740-401D-BAB8-D1A7E338652A}" dt="2024-08-31T01:47:17.249" v="989" actId="2696"/>
        <pc:sldMkLst>
          <pc:docMk/>
          <pc:sldMk cId="1109284007" sldId="271"/>
        </pc:sldMkLst>
      </pc:sldChg>
      <pc:sldChg chg="modSp mod">
        <pc:chgData name="Aditya Ajgaonkar" userId="b16f701d4f5635e5" providerId="LiveId" clId="{D60EE2D3-5740-401D-BAB8-D1A7E338652A}" dt="2024-08-31T02:44:25.304" v="2219" actId="27636"/>
        <pc:sldMkLst>
          <pc:docMk/>
          <pc:sldMk cId="2436842878" sldId="272"/>
        </pc:sldMkLst>
        <pc:spChg chg="mod">
          <ac:chgData name="Aditya Ajgaonkar" userId="b16f701d4f5635e5" providerId="LiveId" clId="{D60EE2D3-5740-401D-BAB8-D1A7E338652A}" dt="2024-08-31T02:44:25.304" v="2219" actId="27636"/>
          <ac:spMkLst>
            <pc:docMk/>
            <pc:sldMk cId="2436842878" sldId="272"/>
            <ac:spMk id="3" creationId="{9900DFB1-8E90-538D-BBFA-3A935E4B5B9C}"/>
          </ac:spMkLst>
        </pc:spChg>
      </pc:sldChg>
      <pc:sldChg chg="modSp mod">
        <pc:chgData name="Aditya Ajgaonkar" userId="b16f701d4f5635e5" providerId="LiveId" clId="{D60EE2D3-5740-401D-BAB8-D1A7E338652A}" dt="2024-08-31T02:51:21.712" v="2311" actId="20577"/>
        <pc:sldMkLst>
          <pc:docMk/>
          <pc:sldMk cId="2669148562" sldId="273"/>
        </pc:sldMkLst>
        <pc:spChg chg="mod">
          <ac:chgData name="Aditya Ajgaonkar" userId="b16f701d4f5635e5" providerId="LiveId" clId="{D60EE2D3-5740-401D-BAB8-D1A7E338652A}" dt="2024-08-31T02:51:21.712" v="2311" actId="20577"/>
          <ac:spMkLst>
            <pc:docMk/>
            <pc:sldMk cId="2669148562" sldId="273"/>
            <ac:spMk id="3" creationId="{3E67DA69-D4CA-470E-88C6-90ABEBDC82A2}"/>
          </ac:spMkLst>
        </pc:spChg>
      </pc:sldChg>
      <pc:sldChg chg="modSp mod">
        <pc:chgData name="Aditya Ajgaonkar" userId="b16f701d4f5635e5" providerId="LiveId" clId="{D60EE2D3-5740-401D-BAB8-D1A7E338652A}" dt="2024-08-31T02:51:32.844" v="2312" actId="14100"/>
        <pc:sldMkLst>
          <pc:docMk/>
          <pc:sldMk cId="2046270306" sldId="275"/>
        </pc:sldMkLst>
        <pc:spChg chg="mod">
          <ac:chgData name="Aditya Ajgaonkar" userId="b16f701d4f5635e5" providerId="LiveId" clId="{D60EE2D3-5740-401D-BAB8-D1A7E338652A}" dt="2024-08-31T02:51:32.844" v="2312" actId="14100"/>
          <ac:spMkLst>
            <pc:docMk/>
            <pc:sldMk cId="2046270306" sldId="275"/>
            <ac:spMk id="3" creationId="{B14EE9D4-C5CF-FF67-C668-8331CA5C93EF}"/>
          </ac:spMkLst>
        </pc:spChg>
      </pc:sldChg>
      <pc:sldChg chg="modSp mod">
        <pc:chgData name="Aditya Ajgaonkar" userId="b16f701d4f5635e5" providerId="LiveId" clId="{D60EE2D3-5740-401D-BAB8-D1A7E338652A}" dt="2024-08-31T02:50:58.372" v="2300" actId="14100"/>
        <pc:sldMkLst>
          <pc:docMk/>
          <pc:sldMk cId="3258466949" sldId="276"/>
        </pc:sldMkLst>
        <pc:spChg chg="mod">
          <ac:chgData name="Aditya Ajgaonkar" userId="b16f701d4f5635e5" providerId="LiveId" clId="{D60EE2D3-5740-401D-BAB8-D1A7E338652A}" dt="2024-08-31T02:50:58.372" v="2300" actId="14100"/>
          <ac:spMkLst>
            <pc:docMk/>
            <pc:sldMk cId="3258466949" sldId="276"/>
            <ac:spMk id="3" creationId="{BA5780D8-16C6-8C0E-960C-20706E558389}"/>
          </ac:spMkLst>
        </pc:spChg>
      </pc:sldChg>
      <pc:sldChg chg="modSp mod">
        <pc:chgData name="Aditya Ajgaonkar" userId="b16f701d4f5635e5" providerId="LiveId" clId="{D60EE2D3-5740-401D-BAB8-D1A7E338652A}" dt="2024-08-31T02:51:08.063" v="2302" actId="1035"/>
        <pc:sldMkLst>
          <pc:docMk/>
          <pc:sldMk cId="4002347098" sldId="277"/>
        </pc:sldMkLst>
        <pc:spChg chg="mod">
          <ac:chgData name="Aditya Ajgaonkar" userId="b16f701d4f5635e5" providerId="LiveId" clId="{D60EE2D3-5740-401D-BAB8-D1A7E338652A}" dt="2024-08-31T02:51:08.063" v="2302" actId="1035"/>
          <ac:spMkLst>
            <pc:docMk/>
            <pc:sldMk cId="4002347098" sldId="277"/>
            <ac:spMk id="3" creationId="{ED4ECA1E-85CB-051C-6EC7-FFAD1BDEAEB4}"/>
          </ac:spMkLst>
        </pc:spChg>
      </pc:sldChg>
      <pc:sldChg chg="modSp mod">
        <pc:chgData name="Aditya Ajgaonkar" userId="b16f701d4f5635e5" providerId="LiveId" clId="{D60EE2D3-5740-401D-BAB8-D1A7E338652A}" dt="2024-08-31T02:50:50.007" v="2299" actId="255"/>
        <pc:sldMkLst>
          <pc:docMk/>
          <pc:sldMk cId="3365977987" sldId="278"/>
        </pc:sldMkLst>
        <pc:spChg chg="mod">
          <ac:chgData name="Aditya Ajgaonkar" userId="b16f701d4f5635e5" providerId="LiveId" clId="{D60EE2D3-5740-401D-BAB8-D1A7E338652A}" dt="2024-08-31T02:50:50.007" v="2299" actId="255"/>
          <ac:spMkLst>
            <pc:docMk/>
            <pc:sldMk cId="3365977987" sldId="278"/>
            <ac:spMk id="3" creationId="{0BB9C2EC-4C40-5DF1-28C0-6EAC679E17CE}"/>
          </ac:spMkLst>
        </pc:spChg>
      </pc:sldChg>
      <pc:sldChg chg="modSp mod">
        <pc:chgData name="Aditya Ajgaonkar" userId="b16f701d4f5635e5" providerId="LiveId" clId="{D60EE2D3-5740-401D-BAB8-D1A7E338652A}" dt="2024-08-31T01:54:13.139" v="1248" actId="108"/>
        <pc:sldMkLst>
          <pc:docMk/>
          <pc:sldMk cId="4152818351" sldId="279"/>
        </pc:sldMkLst>
        <pc:spChg chg="mod">
          <ac:chgData name="Aditya Ajgaonkar" userId="b16f701d4f5635e5" providerId="LiveId" clId="{D60EE2D3-5740-401D-BAB8-D1A7E338652A}" dt="2024-08-31T01:54:13.139" v="1248" actId="108"/>
          <ac:spMkLst>
            <pc:docMk/>
            <pc:sldMk cId="4152818351" sldId="279"/>
            <ac:spMk id="3" creationId="{2ABADADD-EB4C-5C1C-8591-B2BD97C4233D}"/>
          </ac:spMkLst>
        </pc:spChg>
      </pc:sldChg>
      <pc:sldChg chg="modSp mod">
        <pc:chgData name="Aditya Ajgaonkar" userId="b16f701d4f5635e5" providerId="LiveId" clId="{D60EE2D3-5740-401D-BAB8-D1A7E338652A}" dt="2024-08-31T02:50:29.578" v="2294" actId="14100"/>
        <pc:sldMkLst>
          <pc:docMk/>
          <pc:sldMk cId="1339980026" sldId="280"/>
        </pc:sldMkLst>
        <pc:spChg chg="mod">
          <ac:chgData name="Aditya Ajgaonkar" userId="b16f701d4f5635e5" providerId="LiveId" clId="{D60EE2D3-5740-401D-BAB8-D1A7E338652A}" dt="2024-08-31T02:50:29.578" v="2294" actId="14100"/>
          <ac:spMkLst>
            <pc:docMk/>
            <pc:sldMk cId="1339980026" sldId="280"/>
            <ac:spMk id="3" creationId="{579DA70A-05CA-901E-5BC5-39AED16E353E}"/>
          </ac:spMkLst>
        </pc:spChg>
      </pc:sldChg>
      <pc:sldChg chg="modSp mod">
        <pc:chgData name="Aditya Ajgaonkar" userId="b16f701d4f5635e5" providerId="LiveId" clId="{D60EE2D3-5740-401D-BAB8-D1A7E338652A}" dt="2024-08-31T02:49:40.786" v="2289" actId="20577"/>
        <pc:sldMkLst>
          <pc:docMk/>
          <pc:sldMk cId="3393614528" sldId="281"/>
        </pc:sldMkLst>
        <pc:spChg chg="mod">
          <ac:chgData name="Aditya Ajgaonkar" userId="b16f701d4f5635e5" providerId="LiveId" clId="{D60EE2D3-5740-401D-BAB8-D1A7E338652A}" dt="2024-08-31T02:49:40.786" v="2289" actId="20577"/>
          <ac:spMkLst>
            <pc:docMk/>
            <pc:sldMk cId="3393614528" sldId="281"/>
            <ac:spMk id="2" creationId="{44859BB5-8704-E178-ACF5-B63715741EC9}"/>
          </ac:spMkLst>
        </pc:spChg>
        <pc:spChg chg="mod">
          <ac:chgData name="Aditya Ajgaonkar" userId="b16f701d4f5635e5" providerId="LiveId" clId="{D60EE2D3-5740-401D-BAB8-D1A7E338652A}" dt="2024-08-31T02:49:34.948" v="2287" actId="27636"/>
          <ac:spMkLst>
            <pc:docMk/>
            <pc:sldMk cId="3393614528" sldId="281"/>
            <ac:spMk id="3" creationId="{D8FECF09-1630-7AD4-CACA-AA9BFFE16086}"/>
          </ac:spMkLst>
        </pc:spChg>
      </pc:sldChg>
      <pc:sldChg chg="modSp mod">
        <pc:chgData name="Aditya Ajgaonkar" userId="b16f701d4f5635e5" providerId="LiveId" clId="{D60EE2D3-5740-401D-BAB8-D1A7E338652A}" dt="2024-08-31T02:49:23.026" v="2285" actId="14100"/>
        <pc:sldMkLst>
          <pc:docMk/>
          <pc:sldMk cId="2311416858" sldId="282"/>
        </pc:sldMkLst>
        <pc:spChg chg="mod">
          <ac:chgData name="Aditya Ajgaonkar" userId="b16f701d4f5635e5" providerId="LiveId" clId="{D60EE2D3-5740-401D-BAB8-D1A7E338652A}" dt="2024-08-31T02:49:23.026" v="2285" actId="14100"/>
          <ac:spMkLst>
            <pc:docMk/>
            <pc:sldMk cId="2311416858" sldId="282"/>
            <ac:spMk id="3" creationId="{30D5C4A3-7A24-6311-ABC0-9C91FCCAFC21}"/>
          </ac:spMkLst>
        </pc:spChg>
      </pc:sldChg>
      <pc:sldChg chg="modSp mod">
        <pc:chgData name="Aditya Ajgaonkar" userId="b16f701d4f5635e5" providerId="LiveId" clId="{D60EE2D3-5740-401D-BAB8-D1A7E338652A}" dt="2024-08-31T02:48:54.997" v="2281" actId="14100"/>
        <pc:sldMkLst>
          <pc:docMk/>
          <pc:sldMk cId="172497541" sldId="283"/>
        </pc:sldMkLst>
        <pc:spChg chg="mod">
          <ac:chgData name="Aditya Ajgaonkar" userId="b16f701d4f5635e5" providerId="LiveId" clId="{D60EE2D3-5740-401D-BAB8-D1A7E338652A}" dt="2024-08-31T02:48:54.997" v="2281" actId="14100"/>
          <ac:spMkLst>
            <pc:docMk/>
            <pc:sldMk cId="172497541" sldId="283"/>
            <ac:spMk id="3" creationId="{FCB5DA03-9906-E54A-5E95-0EC8284FE481}"/>
          </ac:spMkLst>
        </pc:spChg>
      </pc:sldChg>
      <pc:sldChg chg="modSp mod">
        <pc:chgData name="Aditya Ajgaonkar" userId="b16f701d4f5635e5" providerId="LiveId" clId="{D60EE2D3-5740-401D-BAB8-D1A7E338652A}" dt="2024-08-31T02:49:07.883" v="2282" actId="14100"/>
        <pc:sldMkLst>
          <pc:docMk/>
          <pc:sldMk cId="1743056182" sldId="284"/>
        </pc:sldMkLst>
        <pc:spChg chg="mod">
          <ac:chgData name="Aditya Ajgaonkar" userId="b16f701d4f5635e5" providerId="LiveId" clId="{D60EE2D3-5740-401D-BAB8-D1A7E338652A}" dt="2024-08-31T02:49:07.883" v="2282" actId="14100"/>
          <ac:spMkLst>
            <pc:docMk/>
            <pc:sldMk cId="1743056182" sldId="284"/>
            <ac:spMk id="3" creationId="{48643BC4-2F79-DE82-63ED-5C0C0EF902F7}"/>
          </ac:spMkLst>
        </pc:spChg>
      </pc:sldChg>
      <pc:sldChg chg="modSp mod ord">
        <pc:chgData name="Aditya Ajgaonkar" userId="b16f701d4f5635e5" providerId="LiveId" clId="{D60EE2D3-5740-401D-BAB8-D1A7E338652A}" dt="2024-08-31T02:53:15.451" v="2505" actId="313"/>
        <pc:sldMkLst>
          <pc:docMk/>
          <pc:sldMk cId="1781454573" sldId="286"/>
        </pc:sldMkLst>
        <pc:spChg chg="mod">
          <ac:chgData name="Aditya Ajgaonkar" userId="b16f701d4f5635e5" providerId="LiveId" clId="{D60EE2D3-5740-401D-BAB8-D1A7E338652A}" dt="2024-08-31T02:53:15.451" v="2505" actId="313"/>
          <ac:spMkLst>
            <pc:docMk/>
            <pc:sldMk cId="1781454573" sldId="286"/>
            <ac:spMk id="3" creationId="{70CB5212-A4A5-6120-CCFC-2EF2B0798816}"/>
          </ac:spMkLst>
        </pc:spChg>
      </pc:sldChg>
      <pc:sldChg chg="modSp mod">
        <pc:chgData name="Aditya Ajgaonkar" userId="b16f701d4f5635e5" providerId="LiveId" clId="{D60EE2D3-5740-401D-BAB8-D1A7E338652A}" dt="2024-08-31T02:59:44.389" v="2712" actId="207"/>
        <pc:sldMkLst>
          <pc:docMk/>
          <pc:sldMk cId="3797154383" sldId="287"/>
        </pc:sldMkLst>
        <pc:spChg chg="mod">
          <ac:chgData name="Aditya Ajgaonkar" userId="b16f701d4f5635e5" providerId="LiveId" clId="{D60EE2D3-5740-401D-BAB8-D1A7E338652A}" dt="2024-08-31T02:59:44.389" v="2712" actId="207"/>
          <ac:spMkLst>
            <pc:docMk/>
            <pc:sldMk cId="3797154383" sldId="287"/>
            <ac:spMk id="3" creationId="{7FE22524-7755-F773-117A-CA0298E8B4B6}"/>
          </ac:spMkLst>
        </pc:spChg>
      </pc:sldChg>
      <pc:sldChg chg="modSp mod">
        <pc:chgData name="Aditya Ajgaonkar" userId="b16f701d4f5635e5" providerId="LiveId" clId="{D60EE2D3-5740-401D-BAB8-D1A7E338652A}" dt="2024-08-31T03:00:19.286" v="2777" actId="20577"/>
        <pc:sldMkLst>
          <pc:docMk/>
          <pc:sldMk cId="1673295427" sldId="288"/>
        </pc:sldMkLst>
        <pc:spChg chg="mod">
          <ac:chgData name="Aditya Ajgaonkar" userId="b16f701d4f5635e5" providerId="LiveId" clId="{D60EE2D3-5740-401D-BAB8-D1A7E338652A}" dt="2024-08-31T03:00:19.286" v="2777" actId="20577"/>
          <ac:spMkLst>
            <pc:docMk/>
            <pc:sldMk cId="1673295427" sldId="288"/>
            <ac:spMk id="2" creationId="{F1D67439-868E-4DB8-B0C8-7C5DD99FF50A}"/>
          </ac:spMkLst>
        </pc:spChg>
        <pc:spChg chg="mod">
          <ac:chgData name="Aditya Ajgaonkar" userId="b16f701d4f5635e5" providerId="LiveId" clId="{D60EE2D3-5740-401D-BAB8-D1A7E338652A}" dt="2024-08-31T03:00:09.065" v="2768" actId="27636"/>
          <ac:spMkLst>
            <pc:docMk/>
            <pc:sldMk cId="1673295427" sldId="288"/>
            <ac:spMk id="3" creationId="{CDE4AE15-4D71-05C2-AB43-414E935B3E93}"/>
          </ac:spMkLst>
        </pc:spChg>
      </pc:sldChg>
      <pc:sldChg chg="modSp mod">
        <pc:chgData name="Aditya Ajgaonkar" userId="b16f701d4f5635e5" providerId="LiveId" clId="{D60EE2D3-5740-401D-BAB8-D1A7E338652A}" dt="2024-08-31T02:44:26.573" v="2229" actId="27636"/>
        <pc:sldMkLst>
          <pc:docMk/>
          <pc:sldMk cId="343407490" sldId="289"/>
        </pc:sldMkLst>
        <pc:spChg chg="mod">
          <ac:chgData name="Aditya Ajgaonkar" userId="b16f701d4f5635e5" providerId="LiveId" clId="{D60EE2D3-5740-401D-BAB8-D1A7E338652A}" dt="2024-08-31T02:44:26.573" v="2229" actId="27636"/>
          <ac:spMkLst>
            <pc:docMk/>
            <pc:sldMk cId="343407490" sldId="289"/>
            <ac:spMk id="3" creationId="{D9CAF4B9-A7E9-D79B-C1DA-7442E7B0D6C4}"/>
          </ac:spMkLst>
        </pc:spChg>
      </pc:sldChg>
      <pc:sldChg chg="modSp mod">
        <pc:chgData name="Aditya Ajgaonkar" userId="b16f701d4f5635e5" providerId="LiveId" clId="{D60EE2D3-5740-401D-BAB8-D1A7E338652A}" dt="2024-08-31T02:57:13.440" v="2665" actId="20577"/>
        <pc:sldMkLst>
          <pc:docMk/>
          <pc:sldMk cId="1730260232" sldId="290"/>
        </pc:sldMkLst>
        <pc:spChg chg="mod">
          <ac:chgData name="Aditya Ajgaonkar" userId="b16f701d4f5635e5" providerId="LiveId" clId="{D60EE2D3-5740-401D-BAB8-D1A7E338652A}" dt="2024-08-31T02:57:13.440" v="2665" actId="20577"/>
          <ac:spMkLst>
            <pc:docMk/>
            <pc:sldMk cId="1730260232" sldId="290"/>
            <ac:spMk id="2" creationId="{69A4EE95-DF32-C1FD-E163-0932DC488E33}"/>
          </ac:spMkLst>
        </pc:spChg>
        <pc:spChg chg="mod">
          <ac:chgData name="Aditya Ajgaonkar" userId="b16f701d4f5635e5" providerId="LiveId" clId="{D60EE2D3-5740-401D-BAB8-D1A7E338652A}" dt="2024-08-31T02:44:26.702" v="2230" actId="27636"/>
          <ac:spMkLst>
            <pc:docMk/>
            <pc:sldMk cId="1730260232" sldId="290"/>
            <ac:spMk id="3" creationId="{67350D05-27E4-6149-70CC-3EB3CF27C57C}"/>
          </ac:spMkLst>
        </pc:spChg>
      </pc:sldChg>
      <pc:sldChg chg="modSp mod">
        <pc:chgData name="Aditya Ajgaonkar" userId="b16f701d4f5635e5" providerId="LiveId" clId="{D60EE2D3-5740-401D-BAB8-D1A7E338652A}" dt="2024-08-31T02:44:26.750" v="2231" actId="27636"/>
        <pc:sldMkLst>
          <pc:docMk/>
          <pc:sldMk cId="4131419526" sldId="291"/>
        </pc:sldMkLst>
        <pc:spChg chg="mod">
          <ac:chgData name="Aditya Ajgaonkar" userId="b16f701d4f5635e5" providerId="LiveId" clId="{D60EE2D3-5740-401D-BAB8-D1A7E338652A}" dt="2024-08-31T02:44:26.750" v="2231" actId="27636"/>
          <ac:spMkLst>
            <pc:docMk/>
            <pc:sldMk cId="4131419526" sldId="291"/>
            <ac:spMk id="3" creationId="{76394FFE-C2FC-CBA5-609B-732D6DD7FB6A}"/>
          </ac:spMkLst>
        </pc:spChg>
      </pc:sldChg>
      <pc:sldChg chg="modSp mod">
        <pc:chgData name="Aditya Ajgaonkar" userId="b16f701d4f5635e5" providerId="LiveId" clId="{D60EE2D3-5740-401D-BAB8-D1A7E338652A}" dt="2024-08-31T03:02:46.747" v="3149" actId="5793"/>
        <pc:sldMkLst>
          <pc:docMk/>
          <pc:sldMk cId="1589202665" sldId="292"/>
        </pc:sldMkLst>
        <pc:spChg chg="mod">
          <ac:chgData name="Aditya Ajgaonkar" userId="b16f701d4f5635e5" providerId="LiveId" clId="{D60EE2D3-5740-401D-BAB8-D1A7E338652A}" dt="2024-08-31T02:59:33.741" v="2711" actId="20577"/>
          <ac:spMkLst>
            <pc:docMk/>
            <pc:sldMk cId="1589202665" sldId="292"/>
            <ac:spMk id="2" creationId="{7DFBC76C-6669-2B2B-9479-8A59E441614E}"/>
          </ac:spMkLst>
        </pc:spChg>
        <pc:spChg chg="mod">
          <ac:chgData name="Aditya Ajgaonkar" userId="b16f701d4f5635e5" providerId="LiveId" clId="{D60EE2D3-5740-401D-BAB8-D1A7E338652A}" dt="2024-08-31T03:02:46.747" v="3149" actId="5793"/>
          <ac:spMkLst>
            <pc:docMk/>
            <pc:sldMk cId="1589202665" sldId="292"/>
            <ac:spMk id="3" creationId="{9BFFD9A5-3831-19DD-9002-B78694B9D0D5}"/>
          </ac:spMkLst>
        </pc:spChg>
      </pc:sldChg>
      <pc:sldChg chg="modSp new mod">
        <pc:chgData name="Aditya Ajgaonkar" userId="b16f701d4f5635e5" providerId="LiveId" clId="{D60EE2D3-5740-401D-BAB8-D1A7E338652A}" dt="2024-08-31T02:44:24.437" v="2213"/>
        <pc:sldMkLst>
          <pc:docMk/>
          <pc:sldMk cId="2909054143" sldId="294"/>
        </pc:sldMkLst>
        <pc:spChg chg="mod">
          <ac:chgData name="Aditya Ajgaonkar" userId="b16f701d4f5635e5" providerId="LiveId" clId="{D60EE2D3-5740-401D-BAB8-D1A7E338652A}" dt="2024-08-31T02:44:24.437" v="2213"/>
          <ac:spMkLst>
            <pc:docMk/>
            <pc:sldMk cId="2909054143" sldId="294"/>
            <ac:spMk id="2" creationId="{35E6DFD6-2F34-0FF5-8D7E-DC456D4BC83E}"/>
          </ac:spMkLst>
        </pc:spChg>
        <pc:spChg chg="mod">
          <ac:chgData name="Aditya Ajgaonkar" userId="b16f701d4f5635e5" providerId="LiveId" clId="{D60EE2D3-5740-401D-BAB8-D1A7E338652A}" dt="2024-08-31T02:44:24.437" v="2213"/>
          <ac:spMkLst>
            <pc:docMk/>
            <pc:sldMk cId="2909054143" sldId="294"/>
            <ac:spMk id="3" creationId="{B4508807-47C9-0327-EB6C-9D6C054EF7F9}"/>
          </ac:spMkLst>
        </pc:spChg>
      </pc:sldChg>
      <pc:sldChg chg="modSp new mod">
        <pc:chgData name="Aditya Ajgaonkar" userId="b16f701d4f5635e5" providerId="LiveId" clId="{D60EE2D3-5740-401D-BAB8-D1A7E338652A}" dt="2024-08-31T02:54:05.488" v="2512" actId="255"/>
        <pc:sldMkLst>
          <pc:docMk/>
          <pc:sldMk cId="2616983544" sldId="295"/>
        </pc:sldMkLst>
        <pc:spChg chg="mod">
          <ac:chgData name="Aditya Ajgaonkar" userId="b16f701d4f5635e5" providerId="LiveId" clId="{D60EE2D3-5740-401D-BAB8-D1A7E338652A}" dt="2024-08-31T02:44:24.437" v="2213"/>
          <ac:spMkLst>
            <pc:docMk/>
            <pc:sldMk cId="2616983544" sldId="295"/>
            <ac:spMk id="2" creationId="{572C2131-9BEB-9467-B6D3-AF652AC5C7EB}"/>
          </ac:spMkLst>
        </pc:spChg>
        <pc:spChg chg="mod">
          <ac:chgData name="Aditya Ajgaonkar" userId="b16f701d4f5635e5" providerId="LiveId" clId="{D60EE2D3-5740-401D-BAB8-D1A7E338652A}" dt="2024-08-31T02:54:05.488" v="2512" actId="255"/>
          <ac:spMkLst>
            <pc:docMk/>
            <pc:sldMk cId="2616983544" sldId="295"/>
            <ac:spMk id="3" creationId="{756A195B-2E14-68CC-508E-16FB57D862B1}"/>
          </ac:spMkLst>
        </pc:spChg>
      </pc:sldChg>
      <pc:sldChg chg="new del">
        <pc:chgData name="Aditya Ajgaonkar" userId="b16f701d4f5635e5" providerId="LiveId" clId="{D60EE2D3-5740-401D-BAB8-D1A7E338652A}" dt="2024-08-31T03:08:53.955" v="3842" actId="2696"/>
        <pc:sldMkLst>
          <pc:docMk/>
          <pc:sldMk cId="3039874805" sldId="296"/>
        </pc:sldMkLst>
      </pc:sldChg>
      <pc:sldChg chg="modSp add mod">
        <pc:chgData name="Aditya Ajgaonkar" userId="b16f701d4f5635e5" providerId="LiveId" clId="{D60EE2D3-5740-401D-BAB8-D1A7E338652A}" dt="2024-08-31T03:09:11.066" v="3863"/>
        <pc:sldMkLst>
          <pc:docMk/>
          <pc:sldMk cId="3329168334" sldId="297"/>
        </pc:sldMkLst>
        <pc:spChg chg="mod">
          <ac:chgData name="Aditya Ajgaonkar" userId="b16f701d4f5635e5" providerId="LiveId" clId="{D60EE2D3-5740-401D-BAB8-D1A7E338652A}" dt="2024-08-31T03:09:11.066" v="3863"/>
          <ac:spMkLst>
            <pc:docMk/>
            <pc:sldMk cId="3329168334" sldId="297"/>
            <ac:spMk id="3" creationId="{E6B193B0-130F-5B6D-019A-46DF28D46590}"/>
          </ac:spMkLst>
        </pc:spChg>
      </pc:sldChg>
      <pc:sldChg chg="modSp add del mod">
        <pc:chgData name="Aditya Ajgaonkar" userId="b16f701d4f5635e5" providerId="LiveId" clId="{D60EE2D3-5740-401D-BAB8-D1A7E338652A}" dt="2024-08-31T03:09:16.800" v="3864" actId="2696"/>
        <pc:sldMkLst>
          <pc:docMk/>
          <pc:sldMk cId="3282291595" sldId="298"/>
        </pc:sldMkLst>
        <pc:spChg chg="mod">
          <ac:chgData name="Aditya Ajgaonkar" userId="b16f701d4f5635e5" providerId="LiveId" clId="{D60EE2D3-5740-401D-BAB8-D1A7E338652A}" dt="2024-08-31T03:09:03.943" v="3843" actId="21"/>
          <ac:spMkLst>
            <pc:docMk/>
            <pc:sldMk cId="3282291595" sldId="298"/>
            <ac:spMk id="3" creationId="{C466569A-1D45-6731-F34D-E506B9B28FB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EF7B32-AC2F-4839-A3C7-7C7D32BE4932}" type="datetimeFigureOut">
              <a:rPr lang="en-IN" smtClean="0"/>
              <a:t>04/09/24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A1872D-B07F-493F-9078-19452F9DCC2F}" type="slidenum">
              <a:rPr lang="en-IN" smtClean="0"/>
              <a:t>‹#›</a:t>
            </a:fld>
            <a:endParaRPr lang="en-IN"/>
          </a:p>
        </p:txBody>
      </p:sp>
    </p:spTree>
    <p:extLst>
      <p:ext uri="{BB962C8B-B14F-4D97-AF65-F5344CB8AC3E}">
        <p14:creationId xmlns:p14="http://schemas.microsoft.com/office/powerpoint/2010/main" val="203069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07903-0787-ECB7-C462-7A546A2429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2D730A3-0462-7417-3206-9F15A35250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B6C15E78-6E0B-00BA-4CE4-FA8F1E470233}"/>
              </a:ext>
            </a:extLst>
          </p:cNvPr>
          <p:cNvSpPr>
            <a:spLocks noGrp="1"/>
          </p:cNvSpPr>
          <p:nvPr>
            <p:ph type="dt" sz="half" idx="10"/>
          </p:nvPr>
        </p:nvSpPr>
        <p:spPr/>
        <p:txBody>
          <a:bodyPr/>
          <a:lstStyle/>
          <a:p>
            <a:fld id="{3CADBD16-5BFB-4D9F-9646-C75D1B53BBB6}" type="datetimeFigureOut">
              <a:rPr lang="en-US" smtClean="0"/>
              <a:t>9/4/24</a:t>
            </a:fld>
            <a:endParaRPr lang="en-US"/>
          </a:p>
        </p:txBody>
      </p:sp>
      <p:sp>
        <p:nvSpPr>
          <p:cNvPr id="5" name="Footer Placeholder 4">
            <a:extLst>
              <a:ext uri="{FF2B5EF4-FFF2-40B4-BE49-F238E27FC236}">
                <a16:creationId xmlns:a16="http://schemas.microsoft.com/office/drawing/2014/main" id="{C04BC52E-C3CB-44D9-5678-1E651F3E2C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C01EAC-F5A0-8B0A-AA3A-74857F6B652D}"/>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3580047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D96B7-4F74-CC6F-F39B-EAB8EF4A30D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1FB77AD-C876-F2E8-7EB9-648DB5A6F1D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6334A01-B94A-E4F0-0B19-72DD6D182580}"/>
              </a:ext>
            </a:extLst>
          </p:cNvPr>
          <p:cNvSpPr>
            <a:spLocks noGrp="1"/>
          </p:cNvSpPr>
          <p:nvPr>
            <p:ph type="dt" sz="half" idx="10"/>
          </p:nvPr>
        </p:nvSpPr>
        <p:spPr/>
        <p:txBody>
          <a:bodyPr/>
          <a:lstStyle/>
          <a:p>
            <a:fld id="{3CADBD16-5BFB-4D9F-9646-C75D1B53BBB6}" type="datetimeFigureOut">
              <a:rPr lang="en-US" smtClean="0"/>
              <a:t>9/4/24</a:t>
            </a:fld>
            <a:endParaRPr lang="en-US"/>
          </a:p>
        </p:txBody>
      </p:sp>
      <p:sp>
        <p:nvSpPr>
          <p:cNvPr id="5" name="Footer Placeholder 4">
            <a:extLst>
              <a:ext uri="{FF2B5EF4-FFF2-40B4-BE49-F238E27FC236}">
                <a16:creationId xmlns:a16="http://schemas.microsoft.com/office/drawing/2014/main" id="{AA76E384-F30C-2703-EF10-2BCD90FAFA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DA58C4-5A3B-6A85-4675-A6EE152C3BD5}"/>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3149422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BABA1-F045-9789-B95E-A012B67F91A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DFE859F0-7DA3-D789-02BF-86311F5BA03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23CA36-30C1-99EE-8331-36D2AFD1D7F0}"/>
              </a:ext>
            </a:extLst>
          </p:cNvPr>
          <p:cNvSpPr>
            <a:spLocks noGrp="1"/>
          </p:cNvSpPr>
          <p:nvPr>
            <p:ph type="dt" sz="half" idx="10"/>
          </p:nvPr>
        </p:nvSpPr>
        <p:spPr/>
        <p:txBody>
          <a:bodyPr/>
          <a:lstStyle/>
          <a:p>
            <a:fld id="{3CADBD16-5BFB-4D9F-9646-C75D1B53BBB6}" type="datetimeFigureOut">
              <a:rPr lang="en-US" smtClean="0"/>
              <a:t>9/4/24</a:t>
            </a:fld>
            <a:endParaRPr lang="en-US"/>
          </a:p>
        </p:txBody>
      </p:sp>
      <p:sp>
        <p:nvSpPr>
          <p:cNvPr id="5" name="Footer Placeholder 4">
            <a:extLst>
              <a:ext uri="{FF2B5EF4-FFF2-40B4-BE49-F238E27FC236}">
                <a16:creationId xmlns:a16="http://schemas.microsoft.com/office/drawing/2014/main" id="{194215A4-5170-6B96-1E6B-37D0E618CD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6EAFCC-21EA-D452-3D96-D4DF3EC7E99B}"/>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15263539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94CC6-B188-5692-6000-BC60959B756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15D0725-CD06-CEE5-2E5F-2DA6925DC2D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A5E793A7-0723-B38E-DED8-ACA8A42C7FC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555E2EDA-0BD8-827C-0E5C-A4BC08B92E6D}"/>
              </a:ext>
            </a:extLst>
          </p:cNvPr>
          <p:cNvSpPr>
            <a:spLocks noGrp="1"/>
          </p:cNvSpPr>
          <p:nvPr>
            <p:ph type="dt" sz="half" idx="10"/>
          </p:nvPr>
        </p:nvSpPr>
        <p:spPr/>
        <p:txBody>
          <a:bodyPr/>
          <a:lstStyle/>
          <a:p>
            <a:fld id="{3CADBD16-5BFB-4D9F-9646-C75D1B53BBB6}" type="datetimeFigureOut">
              <a:rPr lang="en-US" smtClean="0"/>
              <a:t>9/4/24</a:t>
            </a:fld>
            <a:endParaRPr lang="en-US"/>
          </a:p>
        </p:txBody>
      </p:sp>
      <p:sp>
        <p:nvSpPr>
          <p:cNvPr id="6" name="Footer Placeholder 5">
            <a:extLst>
              <a:ext uri="{FF2B5EF4-FFF2-40B4-BE49-F238E27FC236}">
                <a16:creationId xmlns:a16="http://schemas.microsoft.com/office/drawing/2014/main" id="{4008B372-4B24-0EED-066C-BF563FCE1E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913BAF-6E7B-7E9F-12F3-E14364EB6E08}"/>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1496326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73A38-FADC-77F8-C37C-EAC8811A36E4}"/>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EA48BF4-BA3B-8082-4BAE-05E6A33F95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ADDBB69-4BFD-716B-7FBC-C4F32A4C62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9B615ED2-394F-6B57-D978-ADF114B5FA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FD9B52F-6887-E43A-A0B8-65F2763E794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06683AD1-238F-0D17-7F19-61456E9BF59C}"/>
              </a:ext>
            </a:extLst>
          </p:cNvPr>
          <p:cNvSpPr>
            <a:spLocks noGrp="1"/>
          </p:cNvSpPr>
          <p:nvPr>
            <p:ph type="dt" sz="half" idx="10"/>
          </p:nvPr>
        </p:nvSpPr>
        <p:spPr/>
        <p:txBody>
          <a:bodyPr/>
          <a:lstStyle/>
          <a:p>
            <a:fld id="{3CADBD16-5BFB-4D9F-9646-C75D1B53BBB6}" type="datetimeFigureOut">
              <a:rPr lang="en-US" smtClean="0"/>
              <a:t>9/4/24</a:t>
            </a:fld>
            <a:endParaRPr lang="en-US"/>
          </a:p>
        </p:txBody>
      </p:sp>
      <p:sp>
        <p:nvSpPr>
          <p:cNvPr id="8" name="Footer Placeholder 7">
            <a:extLst>
              <a:ext uri="{FF2B5EF4-FFF2-40B4-BE49-F238E27FC236}">
                <a16:creationId xmlns:a16="http://schemas.microsoft.com/office/drawing/2014/main" id="{41A8658E-8832-569E-940B-65AE23DFC37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EB0892B-6CD3-78A5-E89F-3AEBF70CD28B}"/>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2029151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E290C-7590-CB65-DA2A-532E1C82A5BB}"/>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2580E2A-C7F3-F7DA-61BC-01AE41005893}"/>
              </a:ext>
            </a:extLst>
          </p:cNvPr>
          <p:cNvSpPr>
            <a:spLocks noGrp="1"/>
          </p:cNvSpPr>
          <p:nvPr>
            <p:ph type="dt" sz="half" idx="10"/>
          </p:nvPr>
        </p:nvSpPr>
        <p:spPr/>
        <p:txBody>
          <a:bodyPr/>
          <a:lstStyle/>
          <a:p>
            <a:fld id="{3CADBD16-5BFB-4D9F-9646-C75D1B53BBB6}" type="datetimeFigureOut">
              <a:rPr lang="en-US" smtClean="0"/>
              <a:t>9/4/24</a:t>
            </a:fld>
            <a:endParaRPr lang="en-US"/>
          </a:p>
        </p:txBody>
      </p:sp>
      <p:sp>
        <p:nvSpPr>
          <p:cNvPr id="4" name="Footer Placeholder 3">
            <a:extLst>
              <a:ext uri="{FF2B5EF4-FFF2-40B4-BE49-F238E27FC236}">
                <a16:creationId xmlns:a16="http://schemas.microsoft.com/office/drawing/2014/main" id="{FD096350-90C5-A57F-4B1B-E0C6A59A34D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80A3ED8-D731-545D-C274-1726B04CDFEC}"/>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3939232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9A91AB-E0BE-D16C-CD39-5243E7FBEE0B}"/>
              </a:ext>
            </a:extLst>
          </p:cNvPr>
          <p:cNvSpPr>
            <a:spLocks noGrp="1"/>
          </p:cNvSpPr>
          <p:nvPr>
            <p:ph type="dt" sz="half" idx="10"/>
          </p:nvPr>
        </p:nvSpPr>
        <p:spPr/>
        <p:txBody>
          <a:bodyPr/>
          <a:lstStyle/>
          <a:p>
            <a:fld id="{3CADBD16-5BFB-4D9F-9646-C75D1B53BBB6}" type="datetimeFigureOut">
              <a:rPr lang="en-US" smtClean="0"/>
              <a:t>9/4/24</a:t>
            </a:fld>
            <a:endParaRPr lang="en-US"/>
          </a:p>
        </p:txBody>
      </p:sp>
      <p:sp>
        <p:nvSpPr>
          <p:cNvPr id="3" name="Footer Placeholder 2">
            <a:extLst>
              <a:ext uri="{FF2B5EF4-FFF2-40B4-BE49-F238E27FC236}">
                <a16:creationId xmlns:a16="http://schemas.microsoft.com/office/drawing/2014/main" id="{78378662-D28F-DF5F-4DAF-09E5B0393C5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22AD52F-F792-81DF-1D3E-AAD98658BC7A}"/>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2658173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92A21-43B4-2F9D-B4E4-A560D4BCB5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FCBE356D-3820-196A-85F9-C808285F65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EEB56823-6B6D-74CB-F64D-1EBC77A299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831932-55AC-87E1-2512-F94A6B3E0AD7}"/>
              </a:ext>
            </a:extLst>
          </p:cNvPr>
          <p:cNvSpPr>
            <a:spLocks noGrp="1"/>
          </p:cNvSpPr>
          <p:nvPr>
            <p:ph type="dt" sz="half" idx="10"/>
          </p:nvPr>
        </p:nvSpPr>
        <p:spPr/>
        <p:txBody>
          <a:bodyPr/>
          <a:lstStyle/>
          <a:p>
            <a:fld id="{3CADBD16-5BFB-4D9F-9646-C75D1B53BBB6}" type="datetimeFigureOut">
              <a:rPr lang="en-US" smtClean="0"/>
              <a:t>9/4/24</a:t>
            </a:fld>
            <a:endParaRPr lang="en-US"/>
          </a:p>
        </p:txBody>
      </p:sp>
      <p:sp>
        <p:nvSpPr>
          <p:cNvPr id="6" name="Footer Placeholder 5">
            <a:extLst>
              <a:ext uri="{FF2B5EF4-FFF2-40B4-BE49-F238E27FC236}">
                <a16:creationId xmlns:a16="http://schemas.microsoft.com/office/drawing/2014/main" id="{025A7436-80B9-29BB-BDFB-1E4925DAA6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56BBDE-F8E3-B884-62EC-AFAE3E23C78C}"/>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4271269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21C9D-D2B9-7A68-4DD1-8F66182430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4D50FD0B-DB92-97A6-65E2-FCB46C202B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7F5A510D-FD8E-3A50-51A4-3F9D58C791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FEBD41-DA62-2C3C-02D9-E0E323DC9E46}"/>
              </a:ext>
            </a:extLst>
          </p:cNvPr>
          <p:cNvSpPr>
            <a:spLocks noGrp="1"/>
          </p:cNvSpPr>
          <p:nvPr>
            <p:ph type="dt" sz="half" idx="10"/>
          </p:nvPr>
        </p:nvSpPr>
        <p:spPr/>
        <p:txBody>
          <a:bodyPr/>
          <a:lstStyle/>
          <a:p>
            <a:fld id="{3CADBD16-5BFB-4D9F-9646-C75D1B53BBB6}" type="datetimeFigureOut">
              <a:rPr lang="en-US" smtClean="0"/>
              <a:t>9/4/24</a:t>
            </a:fld>
            <a:endParaRPr lang="en-US"/>
          </a:p>
        </p:txBody>
      </p:sp>
      <p:sp>
        <p:nvSpPr>
          <p:cNvPr id="6" name="Footer Placeholder 5">
            <a:extLst>
              <a:ext uri="{FF2B5EF4-FFF2-40B4-BE49-F238E27FC236}">
                <a16:creationId xmlns:a16="http://schemas.microsoft.com/office/drawing/2014/main" id="{D9E1A17F-93E0-4055-1CEA-AC5CB6CE06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D59148-6677-0BEC-0504-88D09196BECA}"/>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509006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CB837-9BF5-0196-4A49-843C8AC1DE0E}"/>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CC56CF8-DDDA-8A48-6668-AB19A3814F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61D2A65-A16F-BA7C-E4D8-98A09B49E66D}"/>
              </a:ext>
            </a:extLst>
          </p:cNvPr>
          <p:cNvSpPr>
            <a:spLocks noGrp="1"/>
          </p:cNvSpPr>
          <p:nvPr>
            <p:ph type="dt" sz="half" idx="10"/>
          </p:nvPr>
        </p:nvSpPr>
        <p:spPr/>
        <p:txBody>
          <a:bodyPr/>
          <a:lstStyle/>
          <a:p>
            <a:fld id="{3CADBD16-5BFB-4D9F-9646-C75D1B53BBB6}" type="datetimeFigureOut">
              <a:rPr lang="en-US" smtClean="0"/>
              <a:t>9/4/24</a:t>
            </a:fld>
            <a:endParaRPr lang="en-US"/>
          </a:p>
        </p:txBody>
      </p:sp>
      <p:sp>
        <p:nvSpPr>
          <p:cNvPr id="5" name="Footer Placeholder 4">
            <a:extLst>
              <a:ext uri="{FF2B5EF4-FFF2-40B4-BE49-F238E27FC236}">
                <a16:creationId xmlns:a16="http://schemas.microsoft.com/office/drawing/2014/main" id="{07BBC8FD-9B4E-DB8C-0AD7-99272200DA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CA42CF-CAEE-5792-8386-C921272A3D5D}"/>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32522864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A8AFD3D-1A4B-1C3B-05BF-95AFFAB9C33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9974308-1F5F-785D-4CF5-8995CEAFBAD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7423618-8B87-4F2B-3726-FA5A1EA5CB3F}"/>
              </a:ext>
            </a:extLst>
          </p:cNvPr>
          <p:cNvSpPr>
            <a:spLocks noGrp="1"/>
          </p:cNvSpPr>
          <p:nvPr>
            <p:ph type="dt" sz="half" idx="10"/>
          </p:nvPr>
        </p:nvSpPr>
        <p:spPr/>
        <p:txBody>
          <a:bodyPr/>
          <a:lstStyle/>
          <a:p>
            <a:fld id="{3CADBD16-5BFB-4D9F-9646-C75D1B53BBB6}" type="datetimeFigureOut">
              <a:rPr lang="en-US" smtClean="0"/>
              <a:t>9/4/24</a:t>
            </a:fld>
            <a:endParaRPr lang="en-US"/>
          </a:p>
        </p:txBody>
      </p:sp>
      <p:sp>
        <p:nvSpPr>
          <p:cNvPr id="5" name="Footer Placeholder 4">
            <a:extLst>
              <a:ext uri="{FF2B5EF4-FFF2-40B4-BE49-F238E27FC236}">
                <a16:creationId xmlns:a16="http://schemas.microsoft.com/office/drawing/2014/main" id="{602907B4-EAC9-BFDB-A1BF-75D2A821AF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73D283-B69D-FADC-3E83-1B89E3B13D00}"/>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1118407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FD8125-0E2F-B168-24FF-148C279E25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3BDD30A-3662-03FF-9436-536F2A7388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0ACF592-6236-E7C0-E68C-00DDB47500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CADBD16-5BFB-4D9F-9646-C75D1B53BBB6}" type="datetimeFigureOut">
              <a:rPr lang="en-US" smtClean="0"/>
              <a:pPr/>
              <a:t>9/4/24</a:t>
            </a:fld>
            <a:endParaRPr lang="en-US" dirty="0"/>
          </a:p>
        </p:txBody>
      </p:sp>
      <p:sp>
        <p:nvSpPr>
          <p:cNvPr id="5" name="Footer Placeholder 4">
            <a:extLst>
              <a:ext uri="{FF2B5EF4-FFF2-40B4-BE49-F238E27FC236}">
                <a16:creationId xmlns:a16="http://schemas.microsoft.com/office/drawing/2014/main" id="{309E2464-ED05-EB9E-484E-3A3924E21C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25DCB603-6A4F-27C4-F614-534D7B79FD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0722274-0FAA-4649-AA4E-4210F4F32167}" type="slidenum">
              <a:rPr lang="en-US" smtClean="0"/>
              <a:pPr/>
              <a:t>‹#›</a:t>
            </a:fld>
            <a:endParaRPr lang="en-US" dirty="0"/>
          </a:p>
        </p:txBody>
      </p:sp>
    </p:spTree>
    <p:extLst>
      <p:ext uri="{BB962C8B-B14F-4D97-AF65-F5344CB8AC3E}">
        <p14:creationId xmlns:p14="http://schemas.microsoft.com/office/powerpoint/2010/main" val="3214823606"/>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tacks of gold coins">
            <a:extLst>
              <a:ext uri="{FF2B5EF4-FFF2-40B4-BE49-F238E27FC236}">
                <a16:creationId xmlns:a16="http://schemas.microsoft.com/office/drawing/2014/main" id="{CF3E9348-5339-AD35-7AF5-6B8816E00454}"/>
              </a:ext>
            </a:extLst>
          </p:cNvPr>
          <p:cNvPicPr>
            <a:picLocks noChangeAspect="1"/>
          </p:cNvPicPr>
          <p:nvPr/>
        </p:nvPicPr>
        <p:blipFill>
          <a:blip r:embed="rId2"/>
          <a:srcRect t="7538" r="23010" b="1211"/>
          <a:stretch/>
        </p:blipFill>
        <p:spPr>
          <a:xfrm>
            <a:off x="3523488" y="10"/>
            <a:ext cx="8668512" cy="6857990"/>
          </a:xfrm>
          <a:prstGeom prst="rect">
            <a:avLst/>
          </a:prstGeom>
          <a:solidFill>
            <a:schemeClr val="tx1"/>
          </a:solidFill>
        </p:spPr>
      </p:pic>
      <p:sp>
        <p:nvSpPr>
          <p:cNvPr id="11"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00DA600-1614-2FD5-F844-D3591B28B93B}"/>
              </a:ext>
            </a:extLst>
          </p:cNvPr>
          <p:cNvSpPr>
            <a:spLocks noGrp="1"/>
          </p:cNvSpPr>
          <p:nvPr>
            <p:ph type="ctrTitle"/>
          </p:nvPr>
        </p:nvSpPr>
        <p:spPr>
          <a:xfrm>
            <a:off x="477981" y="1122363"/>
            <a:ext cx="4023360" cy="3204134"/>
          </a:xfrm>
        </p:spPr>
        <p:txBody>
          <a:bodyPr anchor="b">
            <a:normAutofit/>
          </a:bodyPr>
          <a:lstStyle/>
          <a:p>
            <a:pPr algn="l"/>
            <a:r>
              <a:rPr lang="en-US" sz="4400" b="1">
                <a:solidFill>
                  <a:schemeClr val="bg1"/>
                </a:solidFill>
                <a:latin typeface="Georgia" panose="02040502050405020303" pitchFamily="18" charset="0"/>
              </a:rPr>
              <a:t>Prevention of Money Laundering Act:</a:t>
            </a:r>
            <a:br>
              <a:rPr lang="en-US" sz="4400" b="1">
                <a:solidFill>
                  <a:schemeClr val="bg1"/>
                </a:solidFill>
                <a:latin typeface="Georgia" panose="02040502050405020303" pitchFamily="18" charset="0"/>
              </a:rPr>
            </a:br>
            <a:r>
              <a:rPr lang="en-US" sz="4400" b="1">
                <a:solidFill>
                  <a:schemeClr val="bg1"/>
                </a:solidFill>
                <a:latin typeface="Georgia" panose="02040502050405020303" pitchFamily="18" charset="0"/>
              </a:rPr>
              <a:t>An Overview</a:t>
            </a:r>
          </a:p>
        </p:txBody>
      </p:sp>
      <p:sp>
        <p:nvSpPr>
          <p:cNvPr id="3" name="Subtitle 2">
            <a:extLst>
              <a:ext uri="{FF2B5EF4-FFF2-40B4-BE49-F238E27FC236}">
                <a16:creationId xmlns:a16="http://schemas.microsoft.com/office/drawing/2014/main" id="{7E48B21D-07DA-2DEE-6D41-5DBCAE9F8958}"/>
              </a:ext>
            </a:extLst>
          </p:cNvPr>
          <p:cNvSpPr>
            <a:spLocks noGrp="1"/>
          </p:cNvSpPr>
          <p:nvPr>
            <p:ph type="subTitle" idx="1"/>
          </p:nvPr>
        </p:nvSpPr>
        <p:spPr>
          <a:xfrm>
            <a:off x="477980" y="4872922"/>
            <a:ext cx="4023359" cy="1208141"/>
          </a:xfrm>
        </p:spPr>
        <p:txBody>
          <a:bodyPr>
            <a:normAutofit/>
          </a:bodyPr>
          <a:lstStyle/>
          <a:p>
            <a:pPr algn="l"/>
            <a:r>
              <a:rPr lang="en-US" sz="1700" b="1" dirty="0" err="1">
                <a:solidFill>
                  <a:schemeClr val="bg1"/>
                </a:solidFill>
                <a:latin typeface="Georgia" panose="02040502050405020303" pitchFamily="18" charset="0"/>
              </a:rPr>
              <a:t>Organised</a:t>
            </a:r>
            <a:r>
              <a:rPr lang="en-US" sz="1700" b="1" dirty="0">
                <a:solidFill>
                  <a:schemeClr val="bg1"/>
                </a:solidFill>
                <a:latin typeface="Georgia" panose="02040502050405020303" pitchFamily="18" charset="0"/>
              </a:rPr>
              <a:t> by: Bombay Incorporated Law Society </a:t>
            </a:r>
          </a:p>
          <a:p>
            <a:pPr algn="l"/>
            <a:r>
              <a:rPr lang="en-US" sz="1700" b="1" dirty="0">
                <a:solidFill>
                  <a:schemeClr val="bg1"/>
                </a:solidFill>
                <a:latin typeface="Georgia" panose="02040502050405020303" pitchFamily="18" charset="0"/>
              </a:rPr>
              <a:t>Speaker: Mr. Vikram </a:t>
            </a:r>
            <a:r>
              <a:rPr lang="en-US" sz="1700" b="1" dirty="0" err="1">
                <a:solidFill>
                  <a:schemeClr val="bg1"/>
                </a:solidFill>
                <a:latin typeface="Georgia" panose="02040502050405020303" pitchFamily="18" charset="0"/>
              </a:rPr>
              <a:t>Nankani</a:t>
            </a:r>
            <a:r>
              <a:rPr lang="en-US" sz="1700" b="1" dirty="0">
                <a:solidFill>
                  <a:schemeClr val="bg1"/>
                </a:solidFill>
                <a:latin typeface="Georgia" panose="02040502050405020303" pitchFamily="18" charset="0"/>
              </a:rPr>
              <a:t>, Senior Advocate</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125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3F43B-A630-8D6B-07B7-F38219EAB722}"/>
              </a:ext>
            </a:extLst>
          </p:cNvPr>
          <p:cNvSpPr>
            <a:spLocks noGrp="1"/>
          </p:cNvSpPr>
          <p:nvPr>
            <p:ph type="title"/>
          </p:nvPr>
        </p:nvSpPr>
        <p:spPr>
          <a:xfrm>
            <a:off x="685800" y="453835"/>
            <a:ext cx="10858500" cy="1360898"/>
          </a:xfrm>
        </p:spPr>
        <p:txBody>
          <a:bodyPr>
            <a:normAutofit/>
          </a:bodyPr>
          <a:lstStyle/>
          <a:p>
            <a:r>
              <a:rPr lang="en-US" sz="3600" dirty="0">
                <a:latin typeface="Georgia" panose="02040502050405020303" pitchFamily="18" charset="0"/>
              </a:rPr>
              <a:t>The Prevention of money laundering act, 2002 – Act 15 of 2003 ​</a:t>
            </a:r>
          </a:p>
        </p:txBody>
      </p:sp>
      <p:sp>
        <p:nvSpPr>
          <p:cNvPr id="3" name="Content Placeholder 2">
            <a:extLst>
              <a:ext uri="{FF2B5EF4-FFF2-40B4-BE49-F238E27FC236}">
                <a16:creationId xmlns:a16="http://schemas.microsoft.com/office/drawing/2014/main" id="{8E4C4A2A-E58C-7FFB-C043-03B969C4F191}"/>
              </a:ext>
            </a:extLst>
          </p:cNvPr>
          <p:cNvSpPr>
            <a:spLocks noGrp="1"/>
          </p:cNvSpPr>
          <p:nvPr>
            <p:ph idx="1"/>
          </p:nvPr>
        </p:nvSpPr>
        <p:spPr>
          <a:xfrm>
            <a:off x="685800" y="1955800"/>
            <a:ext cx="10858500" cy="3943344"/>
          </a:xfrm>
        </p:spPr>
        <p:txBody>
          <a:bodyPr>
            <a:normAutofit/>
          </a:bodyPr>
          <a:lstStyle/>
          <a:p>
            <a:pPr algn="just"/>
            <a:r>
              <a:rPr lang="en-US" sz="2400" dirty="0">
                <a:latin typeface="Georgia" panose="02040502050405020303" pitchFamily="18" charset="0"/>
              </a:rPr>
              <a:t>An Act to prevent money-laundering and to provide for confiscation of property derived from or involved in money-laundering and for matters connected therewith or incidental thereto. ​</a:t>
            </a:r>
          </a:p>
          <a:p>
            <a:pPr algn="just"/>
            <a:r>
              <a:rPr lang="en-US" sz="2400" dirty="0">
                <a:latin typeface="Georgia" panose="02040502050405020303" pitchFamily="18" charset="0"/>
              </a:rPr>
              <a:t>It is being </a:t>
            </a:r>
            <a:r>
              <a:rPr lang="en-US" sz="2400" dirty="0" err="1">
                <a:latin typeface="Georgia" panose="02040502050405020303" pitchFamily="18" charset="0"/>
              </a:rPr>
              <a:t>realised</a:t>
            </a:r>
            <a:r>
              <a:rPr lang="en-US" sz="2400" dirty="0">
                <a:latin typeface="Georgia" panose="02040502050405020303" pitchFamily="18" charset="0"/>
              </a:rPr>
              <a:t>, world over, that money-laundering poses a serious threat not only to the financial systems of countries, but also to their integrity and sovereignty.  (Statement of Objects and Reasons).​</a:t>
            </a:r>
          </a:p>
          <a:p>
            <a:pPr algn="just"/>
            <a:r>
              <a:rPr lang="en-US" sz="2400" dirty="0">
                <a:latin typeface="Georgia" panose="02040502050405020303" pitchFamily="18" charset="0"/>
              </a:rPr>
              <a:t>It is presumed that when the reward for crime is taken away, crime itself may reduce.​</a:t>
            </a:r>
          </a:p>
        </p:txBody>
      </p:sp>
    </p:spTree>
    <p:extLst>
      <p:ext uri="{BB962C8B-B14F-4D97-AF65-F5344CB8AC3E}">
        <p14:creationId xmlns:p14="http://schemas.microsoft.com/office/powerpoint/2010/main" val="580679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97C89-D838-E999-6633-7B5666C01FAD}"/>
              </a:ext>
            </a:extLst>
          </p:cNvPr>
          <p:cNvSpPr>
            <a:spLocks noGrp="1"/>
          </p:cNvSpPr>
          <p:nvPr>
            <p:ph type="title"/>
          </p:nvPr>
        </p:nvSpPr>
        <p:spPr>
          <a:xfrm>
            <a:off x="698500" y="453835"/>
            <a:ext cx="10668000" cy="1171765"/>
          </a:xfrm>
        </p:spPr>
        <p:txBody>
          <a:bodyPr>
            <a:normAutofit fontScale="90000"/>
          </a:bodyPr>
          <a:lstStyle/>
          <a:p>
            <a:r>
              <a:rPr lang="en-US" dirty="0"/>
              <a:t>Offence of Money -  Laundering and it’s  Explanation​ - Section 3 of the PMLA</a:t>
            </a:r>
          </a:p>
        </p:txBody>
      </p:sp>
      <p:sp>
        <p:nvSpPr>
          <p:cNvPr id="3" name="Content Placeholder 2">
            <a:extLst>
              <a:ext uri="{FF2B5EF4-FFF2-40B4-BE49-F238E27FC236}">
                <a16:creationId xmlns:a16="http://schemas.microsoft.com/office/drawing/2014/main" id="{87912F18-4808-A6A0-725E-1A9B2B103058}"/>
              </a:ext>
            </a:extLst>
          </p:cNvPr>
          <p:cNvSpPr>
            <a:spLocks noGrp="1"/>
          </p:cNvSpPr>
          <p:nvPr>
            <p:ph idx="1"/>
          </p:nvPr>
        </p:nvSpPr>
        <p:spPr>
          <a:xfrm>
            <a:off x="584200" y="2530414"/>
            <a:ext cx="10909300" cy="3368729"/>
          </a:xfrm>
        </p:spPr>
        <p:txBody>
          <a:bodyPr>
            <a:noAutofit/>
          </a:bodyPr>
          <a:lstStyle/>
          <a:p>
            <a:pPr algn="just"/>
            <a:r>
              <a:rPr lang="en-US" sz="1700" dirty="0">
                <a:latin typeface="Georgia" panose="02040502050405020303" pitchFamily="18" charset="0"/>
              </a:rPr>
              <a:t>Whosoever directly or indirectly attempts to indulge or knowingly assists or knowingly is a party or is actually involved in any process or activity connected with the [proceeds of crime including its concealment, possession, acquisition or use and projecting or claiming] it as untainted property shall be guilty of offence of money-laundering.​</a:t>
            </a:r>
          </a:p>
          <a:p>
            <a:pPr algn="just"/>
            <a:r>
              <a:rPr lang="en-US" sz="1700" dirty="0">
                <a:latin typeface="Georgia" panose="02040502050405020303" pitchFamily="18" charset="0"/>
              </a:rPr>
              <a:t>For the removal of doubts, it is hereby clarified that a person shall be guilty of offence of money-laundering if such person is found to have directly or indirectly attempted to indulge or knowingly assisted or knowingly is a party or is actually involved in one or more of the following processes or activities connected with proceeds of crime, namely:—</a:t>
            </a:r>
          </a:p>
          <a:p>
            <a:pPr algn="just"/>
            <a:r>
              <a:rPr lang="en-US" sz="1700" dirty="0">
                <a:latin typeface="Georgia" panose="02040502050405020303" pitchFamily="18" charset="0"/>
              </a:rPr>
              <a:t>Concealment; or possession; or acquisition or use; or projecting as untainted property; or claiming as untainted property - in any manner whatsoever,​</a:t>
            </a:r>
          </a:p>
          <a:p>
            <a:pPr algn="just"/>
            <a:r>
              <a:rPr lang="en-US" sz="1700" dirty="0">
                <a:latin typeface="Georgia" panose="02040502050405020303" pitchFamily="18" charset="0"/>
              </a:rPr>
              <a:t>the process or activity connected with proceeds of crime is a continuing activity and continues till such time a person is directly or indirectly enjoying the proceeds of crime by its concealment or possession or acquisition or use or projecting it as untainted property or claiming it as untainted property in any manner whatsoever.​</a:t>
            </a:r>
          </a:p>
        </p:txBody>
      </p:sp>
    </p:spTree>
    <p:extLst>
      <p:ext uri="{BB962C8B-B14F-4D97-AF65-F5344CB8AC3E}">
        <p14:creationId xmlns:p14="http://schemas.microsoft.com/office/powerpoint/2010/main" val="863517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5BD3D-8918-9469-450A-20DC0FDE89E2}"/>
              </a:ext>
            </a:extLst>
          </p:cNvPr>
          <p:cNvSpPr>
            <a:spLocks noGrp="1"/>
          </p:cNvSpPr>
          <p:nvPr>
            <p:ph type="title"/>
          </p:nvPr>
        </p:nvSpPr>
        <p:spPr>
          <a:xfrm>
            <a:off x="711200" y="453835"/>
            <a:ext cx="9905999" cy="1057465"/>
          </a:xfrm>
        </p:spPr>
        <p:txBody>
          <a:bodyPr/>
          <a:lstStyle/>
          <a:p>
            <a:r>
              <a:rPr lang="en-US" dirty="0">
                <a:latin typeface="Georgia" panose="02040502050405020303" pitchFamily="18" charset="0"/>
              </a:rPr>
              <a:t>The Schedule of offenses ​</a:t>
            </a:r>
          </a:p>
        </p:txBody>
      </p:sp>
      <p:sp>
        <p:nvSpPr>
          <p:cNvPr id="3" name="Content Placeholder 2">
            <a:extLst>
              <a:ext uri="{FF2B5EF4-FFF2-40B4-BE49-F238E27FC236}">
                <a16:creationId xmlns:a16="http://schemas.microsoft.com/office/drawing/2014/main" id="{4FED3513-8E65-7EE5-8ED0-1058EDE9F950}"/>
              </a:ext>
            </a:extLst>
          </p:cNvPr>
          <p:cNvSpPr>
            <a:spLocks noGrp="1"/>
          </p:cNvSpPr>
          <p:nvPr>
            <p:ph idx="1"/>
          </p:nvPr>
        </p:nvSpPr>
        <p:spPr>
          <a:xfrm>
            <a:off x="800100" y="1785926"/>
            <a:ext cx="10502900" cy="4043374"/>
          </a:xfrm>
        </p:spPr>
        <p:txBody>
          <a:bodyPr>
            <a:normAutofit/>
          </a:bodyPr>
          <a:lstStyle/>
          <a:p>
            <a:pPr marL="0" indent="0" algn="just">
              <a:buNone/>
            </a:pPr>
            <a:r>
              <a:rPr lang="en-US" sz="2400" dirty="0">
                <a:latin typeface="Georgia" panose="02040502050405020303" pitchFamily="18" charset="0"/>
              </a:rPr>
              <a:t>Various Sections under the IPC, NDPS Act, Explosive Substances Act, UAPA Act, Arms Act, Wildlife protection, Immoral Traffic (Prevention) Act, Prevention of Corruption Act, Explosives Act, Antiques and Art treasures Act, Customs Act, Bonded </a:t>
            </a:r>
            <a:r>
              <a:rPr lang="en-US" sz="2400" dirty="0" err="1">
                <a:latin typeface="Georgia" panose="02040502050405020303" pitchFamily="18" charset="0"/>
              </a:rPr>
              <a:t>Labour</a:t>
            </a:r>
            <a:r>
              <a:rPr lang="en-US" sz="2400" dirty="0">
                <a:latin typeface="Georgia" panose="02040502050405020303" pitchFamily="18" charset="0"/>
              </a:rPr>
              <a:t>, Child </a:t>
            </a:r>
            <a:r>
              <a:rPr lang="en-US" sz="2400" dirty="0" err="1">
                <a:latin typeface="Georgia" panose="02040502050405020303" pitchFamily="18" charset="0"/>
              </a:rPr>
              <a:t>Labour</a:t>
            </a:r>
            <a:r>
              <a:rPr lang="en-US" sz="2400" dirty="0">
                <a:latin typeface="Georgia" panose="02040502050405020303" pitchFamily="18" charset="0"/>
              </a:rPr>
              <a:t>, Juvenile Justice, Emigration, Passports, Foreigners, Copyrights, Trademarks, Biological Diversity, Protection of plant varieties and farmer’s rights, Copyright Act, Environment protection Act, Water / Air pollution control, Unlawful Acts against safety of maritime navigation and fixed platforms on continental shelf, etc.  ​</a:t>
            </a:r>
          </a:p>
        </p:txBody>
      </p:sp>
    </p:spTree>
    <p:extLst>
      <p:ext uri="{BB962C8B-B14F-4D97-AF65-F5344CB8AC3E}">
        <p14:creationId xmlns:p14="http://schemas.microsoft.com/office/powerpoint/2010/main" val="1797416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412C3-C123-8812-5C02-43BF685E0001}"/>
              </a:ext>
            </a:extLst>
          </p:cNvPr>
          <p:cNvSpPr>
            <a:spLocks noGrp="1"/>
          </p:cNvSpPr>
          <p:nvPr>
            <p:ph type="title"/>
          </p:nvPr>
        </p:nvSpPr>
        <p:spPr>
          <a:xfrm>
            <a:off x="762000" y="415735"/>
            <a:ext cx="9905999" cy="1032065"/>
          </a:xfrm>
        </p:spPr>
        <p:txBody>
          <a:bodyPr>
            <a:normAutofit fontScale="90000"/>
          </a:bodyPr>
          <a:lstStyle/>
          <a:p>
            <a:pPr algn="just"/>
            <a:r>
              <a:rPr lang="en-US" dirty="0">
                <a:latin typeface="Georgia" panose="02040502050405020303" pitchFamily="18" charset="0"/>
              </a:rPr>
              <a:t>Other Scheduled offenses ​- Important for Corporates and Professionals</a:t>
            </a:r>
          </a:p>
        </p:txBody>
      </p:sp>
      <p:sp>
        <p:nvSpPr>
          <p:cNvPr id="3" name="Content Placeholder 2">
            <a:extLst>
              <a:ext uri="{FF2B5EF4-FFF2-40B4-BE49-F238E27FC236}">
                <a16:creationId xmlns:a16="http://schemas.microsoft.com/office/drawing/2014/main" id="{6386609F-F96D-58C9-933B-B5B08056A444}"/>
              </a:ext>
            </a:extLst>
          </p:cNvPr>
          <p:cNvSpPr>
            <a:spLocks noGrp="1"/>
          </p:cNvSpPr>
          <p:nvPr>
            <p:ph idx="1"/>
          </p:nvPr>
        </p:nvSpPr>
        <p:spPr>
          <a:xfrm>
            <a:off x="762000" y="1638300"/>
            <a:ext cx="10693400" cy="4260844"/>
          </a:xfrm>
        </p:spPr>
        <p:txBody>
          <a:bodyPr>
            <a:normAutofit/>
          </a:bodyPr>
          <a:lstStyle/>
          <a:p>
            <a:pPr algn="just">
              <a:lnSpc>
                <a:spcPct val="150000"/>
              </a:lnSpc>
            </a:pPr>
            <a:r>
              <a:rPr lang="en-US" sz="2800" dirty="0">
                <a:latin typeface="Georgia" panose="02040502050405020303" pitchFamily="18" charset="0"/>
              </a:rPr>
              <a:t>SEBI Act offenses - against manipulative and deceptive devices, insider trading and substantial acquisition of securities or control.​</a:t>
            </a:r>
          </a:p>
          <a:p>
            <a:pPr algn="just">
              <a:lnSpc>
                <a:spcPct val="150000"/>
              </a:lnSpc>
            </a:pPr>
            <a:r>
              <a:rPr lang="en-US" sz="2800" dirty="0">
                <a:latin typeface="Georgia" panose="02040502050405020303" pitchFamily="18" charset="0"/>
              </a:rPr>
              <a:t>Companies Act – Fraud ​</a:t>
            </a:r>
          </a:p>
          <a:p>
            <a:pPr algn="just">
              <a:lnSpc>
                <a:spcPct val="150000"/>
              </a:lnSpc>
            </a:pPr>
            <a:r>
              <a:rPr lang="en-US" sz="2800" dirty="0">
                <a:latin typeface="Georgia" panose="02040502050405020303" pitchFamily="18" charset="0"/>
              </a:rPr>
              <a:t>Information Technology Act – Breach of confidentiality and privacy. ​</a:t>
            </a:r>
          </a:p>
        </p:txBody>
      </p:sp>
    </p:spTree>
    <p:extLst>
      <p:ext uri="{BB962C8B-B14F-4D97-AF65-F5344CB8AC3E}">
        <p14:creationId xmlns:p14="http://schemas.microsoft.com/office/powerpoint/2010/main" val="3107427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C2FCD-4793-415E-AEF6-61BFD2A6A99B}"/>
              </a:ext>
            </a:extLst>
          </p:cNvPr>
          <p:cNvSpPr>
            <a:spLocks noGrp="1"/>
          </p:cNvSpPr>
          <p:nvPr>
            <p:ph type="title"/>
          </p:nvPr>
        </p:nvSpPr>
        <p:spPr>
          <a:xfrm>
            <a:off x="850900" y="641131"/>
            <a:ext cx="9905999" cy="1524000"/>
          </a:xfrm>
        </p:spPr>
        <p:txBody>
          <a:bodyPr>
            <a:noAutofit/>
          </a:bodyPr>
          <a:lstStyle/>
          <a:p>
            <a:r>
              <a:rPr lang="en-US" sz="3000" dirty="0">
                <a:latin typeface="Georgia" panose="02040502050405020303" pitchFamily="18" charset="0"/>
              </a:rPr>
              <a:t>Proceeds of crime​</a:t>
            </a:r>
            <a:br>
              <a:rPr lang="en-US" sz="3000" dirty="0">
                <a:latin typeface="Georgia" panose="02040502050405020303" pitchFamily="18" charset="0"/>
              </a:rPr>
            </a:br>
            <a:r>
              <a:rPr lang="en-US" sz="3000" dirty="0">
                <a:latin typeface="Georgia" panose="02040502050405020303" pitchFamily="18" charset="0"/>
              </a:rPr>
              <a:t>(Section 2(1)(u) to be read with 2(1)(x) and 2(1)(y)</a:t>
            </a:r>
            <a:br>
              <a:rPr lang="en-US" sz="3000" dirty="0">
                <a:latin typeface="Georgia" panose="02040502050405020303" pitchFamily="18" charset="0"/>
              </a:rPr>
            </a:br>
            <a:endParaRPr lang="en-US" sz="3000" dirty="0">
              <a:latin typeface="Georgia" panose="02040502050405020303" pitchFamily="18" charset="0"/>
            </a:endParaRPr>
          </a:p>
        </p:txBody>
      </p:sp>
      <p:sp>
        <p:nvSpPr>
          <p:cNvPr id="3" name="Content Placeholder 2">
            <a:extLst>
              <a:ext uri="{FF2B5EF4-FFF2-40B4-BE49-F238E27FC236}">
                <a16:creationId xmlns:a16="http://schemas.microsoft.com/office/drawing/2014/main" id="{6C56E6ED-01F2-753A-340D-27094461B5CF}"/>
              </a:ext>
            </a:extLst>
          </p:cNvPr>
          <p:cNvSpPr>
            <a:spLocks noGrp="1"/>
          </p:cNvSpPr>
          <p:nvPr>
            <p:ph idx="1"/>
          </p:nvPr>
        </p:nvSpPr>
        <p:spPr>
          <a:xfrm>
            <a:off x="635000" y="2354728"/>
            <a:ext cx="10883900" cy="3544415"/>
          </a:xfrm>
        </p:spPr>
        <p:txBody>
          <a:bodyPr>
            <a:normAutofit/>
          </a:bodyPr>
          <a:lstStyle/>
          <a:p>
            <a:pPr algn="just"/>
            <a:r>
              <a:rPr lang="en-US" sz="2200" dirty="0">
                <a:latin typeface="Georgia" panose="02040502050405020303" pitchFamily="18" charset="0"/>
              </a:rPr>
              <a:t>“Proceeds of Crime” means any property derived or obtained, directly or indirectly, by any person as a result of criminal activity relating to a scheduled offence or the value of any such property [or where such property is taken or held outside the country, then the property equivalent in value held within the country [or abroad]​</a:t>
            </a:r>
          </a:p>
          <a:p>
            <a:pPr algn="just"/>
            <a:r>
              <a:rPr lang="en-US" sz="2200" dirty="0">
                <a:latin typeface="Georgia" panose="02040502050405020303" pitchFamily="18" charset="0"/>
              </a:rPr>
              <a:t>[Explanation.—For the removal of doubts, it is hereby clarified that "proceeds of crime" include property not only derived or obtained from the scheduled offence but also any property which may directly or indirectly be derived or obtained as a result of any criminal activity relatable to the scheduled offence;]​</a:t>
            </a:r>
          </a:p>
          <a:p>
            <a:pPr algn="just"/>
            <a:r>
              <a:rPr lang="en-US" sz="2200" dirty="0">
                <a:latin typeface="Georgia" panose="02040502050405020303" pitchFamily="18" charset="0"/>
              </a:rPr>
              <a:t>Could this include professional fees? Money for purchase of property?​</a:t>
            </a:r>
          </a:p>
        </p:txBody>
      </p:sp>
    </p:spTree>
    <p:extLst>
      <p:ext uri="{BB962C8B-B14F-4D97-AF65-F5344CB8AC3E}">
        <p14:creationId xmlns:p14="http://schemas.microsoft.com/office/powerpoint/2010/main" val="1358698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7C033-0AA2-91B5-FD19-C2F1394A8CA6}"/>
              </a:ext>
            </a:extLst>
          </p:cNvPr>
          <p:cNvSpPr>
            <a:spLocks noGrp="1"/>
          </p:cNvSpPr>
          <p:nvPr>
            <p:ph type="title"/>
          </p:nvPr>
        </p:nvSpPr>
        <p:spPr>
          <a:xfrm>
            <a:off x="512956" y="159257"/>
            <a:ext cx="9905999" cy="688236"/>
          </a:xfrm>
        </p:spPr>
        <p:txBody>
          <a:bodyPr>
            <a:normAutofit fontScale="90000"/>
          </a:bodyPr>
          <a:lstStyle/>
          <a:p>
            <a:pPr algn="just"/>
            <a:r>
              <a:rPr lang="en-US" dirty="0">
                <a:latin typeface="Georgia" panose="02040502050405020303" pitchFamily="18" charset="0"/>
              </a:rPr>
              <a:t>Key Features: </a:t>
            </a:r>
          </a:p>
        </p:txBody>
      </p:sp>
      <p:sp>
        <p:nvSpPr>
          <p:cNvPr id="3" name="Content Placeholder 2">
            <a:extLst>
              <a:ext uri="{FF2B5EF4-FFF2-40B4-BE49-F238E27FC236}">
                <a16:creationId xmlns:a16="http://schemas.microsoft.com/office/drawing/2014/main" id="{E2A56218-EB8C-7AB6-5DEE-703BC35F0FB7}"/>
              </a:ext>
            </a:extLst>
          </p:cNvPr>
          <p:cNvSpPr>
            <a:spLocks noGrp="1"/>
          </p:cNvSpPr>
          <p:nvPr>
            <p:ph idx="1"/>
          </p:nvPr>
        </p:nvSpPr>
        <p:spPr>
          <a:xfrm>
            <a:off x="512956" y="1114193"/>
            <a:ext cx="10972800" cy="4994507"/>
          </a:xfrm>
        </p:spPr>
        <p:txBody>
          <a:bodyPr>
            <a:normAutofit fontScale="70000" lnSpcReduction="20000"/>
          </a:bodyPr>
          <a:lstStyle/>
          <a:p>
            <a:pPr marL="0" indent="0" algn="just">
              <a:buNone/>
            </a:pPr>
            <a:r>
              <a:rPr lang="en-US" dirty="0">
                <a:latin typeface="Georgia" panose="02040502050405020303" pitchFamily="18" charset="0"/>
              </a:rPr>
              <a:t>From the definition of proceeds of crime, three important observations must be made:</a:t>
            </a:r>
          </a:p>
          <a:p>
            <a:pPr algn="just"/>
            <a:r>
              <a:rPr lang="en-US" b="1" dirty="0">
                <a:latin typeface="Georgia" panose="02040502050405020303" pitchFamily="18" charset="0"/>
              </a:rPr>
              <a:t>Any property derived or obtained: </a:t>
            </a:r>
            <a:r>
              <a:rPr lang="en-US" dirty="0">
                <a:latin typeface="Georgia" panose="02040502050405020303" pitchFamily="18" charset="0"/>
              </a:rPr>
              <a:t>Again, the net of jurisdiction of the act is cast so far wide that it can include any property, even properties taken or held outside the country by holding a property equivalent in value held within the country. Any property can be understood by taking a look at the definition of property under Section 2 of the Act. Section 2(1)(v) of the PMLA, 2002 defines the term ‘property’ as follows: (v) "property" means any property or assets of every description, whether corporeal or incorporeal, movable or immovable, tangible or intangible and includes deeds and instruments evidencing title to, or interest in, such property or assets, wherever located.</a:t>
            </a:r>
          </a:p>
          <a:p>
            <a:pPr marL="0" indent="0" algn="just">
              <a:buNone/>
            </a:pPr>
            <a:r>
              <a:rPr lang="en-US" dirty="0">
                <a:latin typeface="Georgia" panose="02040502050405020303" pitchFamily="18" charset="0"/>
              </a:rPr>
              <a:t>[Explanation.—For the removal of doubts, it is hereby clarified that the term "property" includes property of any kind used in the commission of an offence under this Act or any of the scheduled offences;]  </a:t>
            </a:r>
          </a:p>
          <a:p>
            <a:pPr algn="just"/>
            <a:r>
              <a:rPr lang="en-US" b="1" dirty="0">
                <a:latin typeface="Georgia" panose="02040502050405020303" pitchFamily="18" charset="0"/>
              </a:rPr>
              <a:t>Directly or indirectly: </a:t>
            </a:r>
            <a:r>
              <a:rPr lang="en-US" dirty="0">
                <a:latin typeface="Georgia" panose="02040502050405020303" pitchFamily="18" charset="0"/>
              </a:rPr>
              <a:t>Again, the offence does not hold accountable the direct offender but also any person who maybe indirectly involved in any of the acts as enumerated in the explanation of the Section 3 definition. </a:t>
            </a:r>
          </a:p>
          <a:p>
            <a:pPr algn="just"/>
            <a:r>
              <a:rPr lang="en-US" b="1" dirty="0">
                <a:latin typeface="Georgia" panose="02040502050405020303" pitchFamily="18" charset="0"/>
              </a:rPr>
              <a:t>by any person as a result of criminal activity relation to a scheduled offence: </a:t>
            </a:r>
            <a:r>
              <a:rPr lang="en-US" dirty="0">
                <a:latin typeface="Georgia" panose="02040502050405020303" pitchFamily="18" charset="0"/>
              </a:rPr>
              <a:t>The PMLA, 2002 has a number of offences scheduled that can trigger the offence of money laundering. The list of the scheduled offence includes a wide variety of offences from various acts, some predictable, some unpredictable. </a:t>
            </a:r>
          </a:p>
        </p:txBody>
      </p:sp>
    </p:spTree>
    <p:extLst>
      <p:ext uri="{BB962C8B-B14F-4D97-AF65-F5344CB8AC3E}">
        <p14:creationId xmlns:p14="http://schemas.microsoft.com/office/powerpoint/2010/main" val="32487545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4A780-5C6F-D32D-61AD-BA3C56C50DC3}"/>
              </a:ext>
            </a:extLst>
          </p:cNvPr>
          <p:cNvSpPr>
            <a:spLocks noGrp="1"/>
          </p:cNvSpPr>
          <p:nvPr>
            <p:ph type="title"/>
          </p:nvPr>
        </p:nvSpPr>
        <p:spPr>
          <a:xfrm>
            <a:off x="825500" y="499973"/>
            <a:ext cx="9905999" cy="917765"/>
          </a:xfrm>
        </p:spPr>
        <p:txBody>
          <a:bodyPr/>
          <a:lstStyle/>
          <a:p>
            <a:r>
              <a:rPr lang="en-US" dirty="0"/>
              <a:t>Punishment for Money laundering​</a:t>
            </a:r>
          </a:p>
        </p:txBody>
      </p:sp>
      <p:sp>
        <p:nvSpPr>
          <p:cNvPr id="3" name="Content Placeholder 2">
            <a:extLst>
              <a:ext uri="{FF2B5EF4-FFF2-40B4-BE49-F238E27FC236}">
                <a16:creationId xmlns:a16="http://schemas.microsoft.com/office/drawing/2014/main" id="{D2A3DD31-815B-348B-953A-BF337B8E9B55}"/>
              </a:ext>
            </a:extLst>
          </p:cNvPr>
          <p:cNvSpPr>
            <a:spLocks noGrp="1"/>
          </p:cNvSpPr>
          <p:nvPr>
            <p:ph idx="1"/>
          </p:nvPr>
        </p:nvSpPr>
        <p:spPr>
          <a:xfrm>
            <a:off x="825500" y="1612900"/>
            <a:ext cx="10223499" cy="4286244"/>
          </a:xfrm>
        </p:spPr>
        <p:txBody>
          <a:bodyPr>
            <a:normAutofit/>
          </a:bodyPr>
          <a:lstStyle/>
          <a:p>
            <a:pPr algn="just"/>
            <a:r>
              <a:rPr lang="en-US" sz="2400" dirty="0">
                <a:latin typeface="Georgia" panose="02040502050405020303" pitchFamily="18" charset="0"/>
              </a:rPr>
              <a:t>Whoever commits the offence of money-laundering shall be punishable with rigorous imprisonment for a term which shall not be less than three years, but which may extend to seven years and shall also be liable to fine.​</a:t>
            </a:r>
          </a:p>
          <a:p>
            <a:pPr algn="just"/>
            <a:r>
              <a:rPr lang="en-US" sz="2400" dirty="0">
                <a:latin typeface="Georgia" panose="02040502050405020303" pitchFamily="18" charset="0"/>
              </a:rPr>
              <a:t>Provided that where the proceeds of crime involved in money-laundering relate to any scheduled offence specified under the NDPS Act, the provisions of this section shall have effect as if for the words "which may extend to seven years", the words "which may extend to ten years" has been substituted.</a:t>
            </a:r>
          </a:p>
        </p:txBody>
      </p:sp>
    </p:spTree>
    <p:extLst>
      <p:ext uri="{BB962C8B-B14F-4D97-AF65-F5344CB8AC3E}">
        <p14:creationId xmlns:p14="http://schemas.microsoft.com/office/powerpoint/2010/main" val="14046343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75E60-4F7E-B05B-DA09-D8D0C0F1B9C4}"/>
              </a:ext>
            </a:extLst>
          </p:cNvPr>
          <p:cNvSpPr>
            <a:spLocks noGrp="1"/>
          </p:cNvSpPr>
          <p:nvPr>
            <p:ph type="title"/>
          </p:nvPr>
        </p:nvSpPr>
        <p:spPr>
          <a:xfrm>
            <a:off x="482600" y="392023"/>
            <a:ext cx="11201400" cy="854265"/>
          </a:xfrm>
        </p:spPr>
        <p:txBody>
          <a:bodyPr>
            <a:normAutofit fontScale="90000"/>
          </a:bodyPr>
          <a:lstStyle/>
          <a:p>
            <a:r>
              <a:rPr lang="en-IN" sz="2400" b="0" i="0" u="none" strike="noStrike" dirty="0">
                <a:effectLst/>
                <a:latin typeface="Georgia" panose="02040502050405020303" pitchFamily="18" charset="0"/>
              </a:rPr>
              <a:t>Section 50 – Powers of ED regarding summons, production of documents and to give evidence​ - The only section for recording statements (excluding search and seizure / survey)</a:t>
            </a:r>
            <a:endParaRPr lang="en-US" sz="2400" dirty="0"/>
          </a:p>
        </p:txBody>
      </p:sp>
      <p:sp>
        <p:nvSpPr>
          <p:cNvPr id="3" name="Content Placeholder 2">
            <a:extLst>
              <a:ext uri="{FF2B5EF4-FFF2-40B4-BE49-F238E27FC236}">
                <a16:creationId xmlns:a16="http://schemas.microsoft.com/office/drawing/2014/main" id="{BA55915F-3E2C-5DCE-1180-51C132D041C3}"/>
              </a:ext>
            </a:extLst>
          </p:cNvPr>
          <p:cNvSpPr>
            <a:spLocks noGrp="1"/>
          </p:cNvSpPr>
          <p:nvPr>
            <p:ph idx="1"/>
          </p:nvPr>
        </p:nvSpPr>
        <p:spPr>
          <a:xfrm>
            <a:off x="482600" y="1351471"/>
            <a:ext cx="11417300" cy="4655629"/>
          </a:xfrm>
        </p:spPr>
        <p:txBody>
          <a:bodyPr>
            <a:noAutofit/>
          </a:bodyPr>
          <a:lstStyle/>
          <a:p>
            <a:pPr marL="0" indent="0" algn="just">
              <a:buNone/>
            </a:pPr>
            <a:r>
              <a:rPr lang="en-US" sz="1500" dirty="0">
                <a:latin typeface="Georgia" panose="02040502050405020303" pitchFamily="18" charset="0"/>
              </a:rPr>
              <a:t>Section 50 of the PMLA ​states</a:t>
            </a:r>
          </a:p>
          <a:p>
            <a:pPr algn="just"/>
            <a:r>
              <a:rPr lang="en-US" sz="1500" dirty="0">
                <a:latin typeface="Georgia" panose="02040502050405020303" pitchFamily="18" charset="0"/>
              </a:rPr>
              <a:t> The Director, Additional Director, Joint Director, Deputy Director or Assistant Director shall have power to summon any person whose attendance he considers necessary whether to give evidence or to produce any records during the course of any investigation or proceeding under this Act.​</a:t>
            </a:r>
          </a:p>
          <a:p>
            <a:pPr algn="just"/>
            <a:r>
              <a:rPr lang="en-US" sz="1500" dirty="0">
                <a:latin typeface="Georgia" panose="02040502050405020303" pitchFamily="18" charset="0"/>
              </a:rPr>
              <a:t> All the persons so summoned shall be bound to attend in person or through </a:t>
            </a:r>
            <a:r>
              <a:rPr lang="en-US" sz="1500" dirty="0" err="1">
                <a:latin typeface="Georgia" panose="02040502050405020303" pitchFamily="18" charset="0"/>
              </a:rPr>
              <a:t>authorised</a:t>
            </a:r>
            <a:r>
              <a:rPr lang="en-US" sz="1500" dirty="0">
                <a:latin typeface="Georgia" panose="02040502050405020303" pitchFamily="18" charset="0"/>
              </a:rPr>
              <a:t> agents, as such officer may direct, and shall be bound to state the truth upon any subject respecting which they are examined or make statements and produce such documents as may be required.​</a:t>
            </a:r>
          </a:p>
          <a:p>
            <a:pPr algn="just"/>
            <a:r>
              <a:rPr lang="en-US" sz="1500" dirty="0">
                <a:latin typeface="Georgia" panose="02040502050405020303" pitchFamily="18" charset="0"/>
              </a:rPr>
              <a:t> Every proceeding under sub-sections (2) and (3) shall be deemed to be a judicial proceeding within the meaning of section 193 and section 228 of the Indian Penal Code, 1860 (45 of 1860).​</a:t>
            </a:r>
          </a:p>
          <a:p>
            <a:pPr algn="just"/>
            <a:r>
              <a:rPr lang="en-US" sz="1500" dirty="0">
                <a:latin typeface="Georgia" panose="02040502050405020303" pitchFamily="18" charset="0"/>
              </a:rPr>
              <a:t>Subject to any rules made in this behalf by the Central Government, any officer referred to in sub-section (2) may impound and retain in his custody for such period, as he thinks fit, any records produced before him in any proceedings under this Act: Provided that an Assistant Director or a Deputy Director shall not—</a:t>
            </a:r>
          </a:p>
          <a:p>
            <a:pPr marL="0" indent="0" algn="just">
              <a:buNone/>
            </a:pPr>
            <a:r>
              <a:rPr lang="en-US" sz="1500" dirty="0">
                <a:latin typeface="Georgia" panose="02040502050405020303" pitchFamily="18" charset="0"/>
              </a:rPr>
              <a:t>       (a) impound any records without recording his reasons for so doing; or​</a:t>
            </a:r>
          </a:p>
          <a:p>
            <a:pPr marL="627063" indent="-627063" algn="just">
              <a:buNone/>
            </a:pPr>
            <a:r>
              <a:rPr lang="en-US" sz="1500" dirty="0">
                <a:latin typeface="Georgia" panose="02040502050405020303" pitchFamily="18" charset="0"/>
              </a:rPr>
              <a:t>       (b) retain in his custody any such records for a period exceeding three months, without obtaining the previous approval of the   Director.</a:t>
            </a:r>
          </a:p>
        </p:txBody>
      </p:sp>
    </p:spTree>
    <p:extLst>
      <p:ext uri="{BB962C8B-B14F-4D97-AF65-F5344CB8AC3E}">
        <p14:creationId xmlns:p14="http://schemas.microsoft.com/office/powerpoint/2010/main" val="1929721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6E8FB-6239-9201-21DC-CB7392EE2B65}"/>
              </a:ext>
            </a:extLst>
          </p:cNvPr>
          <p:cNvSpPr>
            <a:spLocks noGrp="1"/>
          </p:cNvSpPr>
          <p:nvPr>
            <p:ph type="title"/>
          </p:nvPr>
        </p:nvSpPr>
        <p:spPr>
          <a:xfrm>
            <a:off x="850900" y="499973"/>
            <a:ext cx="9905999" cy="917765"/>
          </a:xfrm>
        </p:spPr>
        <p:txBody>
          <a:bodyPr/>
          <a:lstStyle/>
          <a:p>
            <a:r>
              <a:rPr lang="en-US" dirty="0">
                <a:latin typeface="Georgia" panose="02040502050405020303" pitchFamily="18" charset="0"/>
              </a:rPr>
              <a:t>Criminal</a:t>
            </a:r>
            <a:r>
              <a:rPr lang="en-US" dirty="0"/>
              <a:t> proceedings in Special Court​</a:t>
            </a:r>
          </a:p>
        </p:txBody>
      </p:sp>
      <p:sp>
        <p:nvSpPr>
          <p:cNvPr id="3" name="Content Placeholder 2">
            <a:extLst>
              <a:ext uri="{FF2B5EF4-FFF2-40B4-BE49-F238E27FC236}">
                <a16:creationId xmlns:a16="http://schemas.microsoft.com/office/drawing/2014/main" id="{9900DFB1-8E90-538D-BBFA-3A935E4B5B9C}"/>
              </a:ext>
            </a:extLst>
          </p:cNvPr>
          <p:cNvSpPr>
            <a:spLocks noGrp="1"/>
          </p:cNvSpPr>
          <p:nvPr>
            <p:ph idx="1"/>
          </p:nvPr>
        </p:nvSpPr>
        <p:spPr>
          <a:xfrm>
            <a:off x="673100" y="1625600"/>
            <a:ext cx="10947400" cy="4273544"/>
          </a:xfrm>
        </p:spPr>
        <p:txBody>
          <a:bodyPr>
            <a:normAutofit fontScale="85000" lnSpcReduction="10000"/>
          </a:bodyPr>
          <a:lstStyle/>
          <a:p>
            <a:pPr algn="just">
              <a:lnSpc>
                <a:spcPct val="150000"/>
              </a:lnSpc>
            </a:pPr>
            <a:r>
              <a:rPr lang="en-US" dirty="0">
                <a:latin typeface="Georgia" panose="02040502050405020303" pitchFamily="18" charset="0"/>
              </a:rPr>
              <a:t>The offense of PMLA is tried by the special court designated for the purpose. ​</a:t>
            </a:r>
          </a:p>
          <a:p>
            <a:pPr algn="just">
              <a:lnSpc>
                <a:spcPct val="150000"/>
              </a:lnSpc>
            </a:pPr>
            <a:r>
              <a:rPr lang="en-US" dirty="0">
                <a:latin typeface="Georgia" panose="02040502050405020303" pitchFamily="18" charset="0"/>
              </a:rPr>
              <a:t>In order to save time, the trial for the scheduled offense may also be shifted to the special court if the ED makes an application.​</a:t>
            </a:r>
          </a:p>
          <a:p>
            <a:pPr algn="just">
              <a:lnSpc>
                <a:spcPct val="150000"/>
              </a:lnSpc>
            </a:pPr>
            <a:r>
              <a:rPr lang="en-US" dirty="0">
                <a:latin typeface="Georgia" panose="02040502050405020303" pitchFamily="18" charset="0"/>
              </a:rPr>
              <a:t>Section 46 and 65 of PMLA make CRPC applicable to PMLA proceedings including those before the special court.</a:t>
            </a:r>
          </a:p>
          <a:p>
            <a:pPr algn="just">
              <a:lnSpc>
                <a:spcPct val="150000"/>
              </a:lnSpc>
            </a:pPr>
            <a:r>
              <a:rPr lang="en-US" dirty="0">
                <a:latin typeface="Georgia" panose="02040502050405020303" pitchFamily="18" charset="0"/>
              </a:rPr>
              <a:t>Final order as to confiscation to be passed by the Special Court as per Section 8(5) of the PMLA  .​</a:t>
            </a:r>
          </a:p>
        </p:txBody>
      </p:sp>
    </p:spTree>
    <p:extLst>
      <p:ext uri="{BB962C8B-B14F-4D97-AF65-F5344CB8AC3E}">
        <p14:creationId xmlns:p14="http://schemas.microsoft.com/office/powerpoint/2010/main" val="2436842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3FB18-8544-CC5A-F0FC-C489D7D0DB35}"/>
              </a:ext>
            </a:extLst>
          </p:cNvPr>
          <p:cNvSpPr>
            <a:spLocks noGrp="1"/>
          </p:cNvSpPr>
          <p:nvPr>
            <p:ph type="title"/>
          </p:nvPr>
        </p:nvSpPr>
        <p:spPr>
          <a:xfrm>
            <a:off x="698500" y="390335"/>
            <a:ext cx="10693400" cy="943165"/>
          </a:xfrm>
        </p:spPr>
        <p:txBody>
          <a:bodyPr/>
          <a:lstStyle/>
          <a:p>
            <a:r>
              <a:rPr lang="en-US" dirty="0">
                <a:latin typeface="Georgia" panose="02040502050405020303" pitchFamily="18" charset="0"/>
              </a:rPr>
              <a:t>Twin conditions of Bail in PMLA ​</a:t>
            </a:r>
          </a:p>
        </p:txBody>
      </p:sp>
      <p:sp>
        <p:nvSpPr>
          <p:cNvPr id="3" name="Content Placeholder 2">
            <a:extLst>
              <a:ext uri="{FF2B5EF4-FFF2-40B4-BE49-F238E27FC236}">
                <a16:creationId xmlns:a16="http://schemas.microsoft.com/office/drawing/2014/main" id="{70CB5212-A4A5-6120-CCFC-2EF2B0798816}"/>
              </a:ext>
            </a:extLst>
          </p:cNvPr>
          <p:cNvSpPr>
            <a:spLocks noGrp="1"/>
          </p:cNvSpPr>
          <p:nvPr>
            <p:ph idx="1"/>
          </p:nvPr>
        </p:nvSpPr>
        <p:spPr>
          <a:xfrm>
            <a:off x="698500" y="1498600"/>
            <a:ext cx="10693400" cy="4622800"/>
          </a:xfrm>
        </p:spPr>
        <p:txBody>
          <a:bodyPr>
            <a:normAutofit fontScale="92500"/>
          </a:bodyPr>
          <a:lstStyle/>
          <a:p>
            <a:pPr algn="just"/>
            <a:r>
              <a:rPr lang="en-IN" sz="2200" dirty="0">
                <a:effectLst/>
                <a:latin typeface="Georgia" panose="02040502050405020303" pitchFamily="18" charset="0"/>
              </a:rPr>
              <a:t>45. Offences to be cognizable and non-bailable.—(1) 1[Notwithstanding anything contained in the Code of Criminal Procedure, 1973 (2 of 1974), no person accused of an offence 2[under this Act] shall be released on bail or on his own bond unless—] </a:t>
            </a:r>
            <a:endParaRPr lang="en-IN" sz="2200" dirty="0">
              <a:latin typeface="Georgia" panose="02040502050405020303" pitchFamily="18" charset="0"/>
            </a:endParaRPr>
          </a:p>
          <a:p>
            <a:pPr marL="215900" indent="0" algn="just">
              <a:buNone/>
            </a:pPr>
            <a:r>
              <a:rPr lang="en-IN" sz="2200" dirty="0">
                <a:effectLst/>
                <a:latin typeface="Georgia" panose="02040502050405020303" pitchFamily="18" charset="0"/>
              </a:rPr>
              <a:t>(</a:t>
            </a:r>
            <a:r>
              <a:rPr lang="en-IN" sz="2200" dirty="0" err="1">
                <a:effectLst/>
                <a:latin typeface="Georgia" panose="02040502050405020303" pitchFamily="18" charset="0"/>
              </a:rPr>
              <a:t>i</a:t>
            </a:r>
            <a:r>
              <a:rPr lang="en-IN" sz="2200" dirty="0">
                <a:effectLst/>
                <a:latin typeface="Georgia" panose="02040502050405020303" pitchFamily="18" charset="0"/>
              </a:rPr>
              <a:t>) the Public Prosecutor has been given a opportunity to oppose the application for such release; and </a:t>
            </a:r>
            <a:endParaRPr lang="en-IN" sz="2200" dirty="0">
              <a:latin typeface="Georgia" panose="02040502050405020303" pitchFamily="18" charset="0"/>
            </a:endParaRPr>
          </a:p>
          <a:p>
            <a:pPr marL="215900" indent="0" algn="just">
              <a:buNone/>
            </a:pPr>
            <a:r>
              <a:rPr lang="en-IN" sz="2200" dirty="0">
                <a:effectLst/>
                <a:latin typeface="Georgia" panose="02040502050405020303" pitchFamily="18" charset="0"/>
              </a:rPr>
              <a:t>(ii) where the Public Prosecutor opposes the application, the court is satisfied that there are reasonable grounds for believing that he is not guilty of such offence and that he is not likely to commit any offence while on bail. </a:t>
            </a:r>
          </a:p>
          <a:p>
            <a:pPr marL="215900" indent="0" algn="just">
              <a:buNone/>
            </a:pPr>
            <a:r>
              <a:rPr lang="en-IN" sz="2200" dirty="0">
                <a:latin typeface="Georgia" panose="02040502050405020303" pitchFamily="18" charset="0"/>
              </a:rPr>
              <a:t>Provided that a person, who, is under the age of sixteen years, or is a woman or is sick or infirm, [or is accused either on his own or along with other co-accused of money-laundering a sum of less than one crore rupees] may be released on bail, if the Special Court so directs. </a:t>
            </a:r>
          </a:p>
          <a:p>
            <a:pPr marL="215900" indent="0" algn="just">
              <a:buNone/>
            </a:pPr>
            <a:r>
              <a:rPr lang="en-IN" sz="2200" dirty="0">
                <a:latin typeface="Georgia" panose="02040502050405020303" pitchFamily="18" charset="0"/>
              </a:rPr>
              <a:t>Twin conditions upheld in </a:t>
            </a:r>
            <a:r>
              <a:rPr lang="en-US" sz="2200" dirty="0">
                <a:solidFill>
                  <a:srgbClr val="FF0000"/>
                </a:solidFill>
                <a:latin typeface="Georgia" panose="02040502050405020303" pitchFamily="18" charset="0"/>
              </a:rPr>
              <a:t>Vijay </a:t>
            </a:r>
            <a:r>
              <a:rPr lang="en-US" sz="2200" dirty="0" err="1">
                <a:solidFill>
                  <a:srgbClr val="FF0000"/>
                </a:solidFill>
                <a:latin typeface="Georgia" panose="02040502050405020303" pitchFamily="18" charset="0"/>
              </a:rPr>
              <a:t>Madanlal</a:t>
            </a:r>
            <a:r>
              <a:rPr lang="en-US" sz="2200" dirty="0">
                <a:solidFill>
                  <a:srgbClr val="FF0000"/>
                </a:solidFill>
                <a:latin typeface="Georgia" panose="02040502050405020303" pitchFamily="18" charset="0"/>
              </a:rPr>
              <a:t> </a:t>
            </a:r>
            <a:r>
              <a:rPr lang="en-US" sz="2200" dirty="0" err="1">
                <a:solidFill>
                  <a:srgbClr val="FF0000"/>
                </a:solidFill>
                <a:latin typeface="Georgia" panose="02040502050405020303" pitchFamily="18" charset="0"/>
              </a:rPr>
              <a:t>Coudhary</a:t>
            </a:r>
            <a:r>
              <a:rPr lang="en-US" sz="2200" dirty="0">
                <a:solidFill>
                  <a:srgbClr val="FF0000"/>
                </a:solidFill>
                <a:latin typeface="Georgia" panose="02040502050405020303" pitchFamily="18" charset="0"/>
              </a:rPr>
              <a:t> v. UOI &amp; </a:t>
            </a:r>
            <a:r>
              <a:rPr lang="en-US" sz="2200" dirty="0" err="1">
                <a:solidFill>
                  <a:srgbClr val="FF0000"/>
                </a:solidFill>
                <a:latin typeface="Georgia" panose="02040502050405020303" pitchFamily="18" charset="0"/>
              </a:rPr>
              <a:t>Ors</a:t>
            </a:r>
            <a:r>
              <a:rPr lang="en-US" sz="2200" dirty="0">
                <a:solidFill>
                  <a:srgbClr val="FF0000"/>
                </a:solidFill>
                <a:latin typeface="Georgia" panose="02040502050405020303" pitchFamily="18" charset="0"/>
              </a:rPr>
              <a:t>. 2022 SCC </a:t>
            </a:r>
            <a:r>
              <a:rPr lang="en-US" sz="2200" dirty="0" err="1">
                <a:solidFill>
                  <a:srgbClr val="FF0000"/>
                </a:solidFill>
                <a:latin typeface="Georgia" panose="02040502050405020303" pitchFamily="18" charset="0"/>
              </a:rPr>
              <a:t>OnLine</a:t>
            </a:r>
            <a:r>
              <a:rPr lang="en-US" sz="2200" dirty="0">
                <a:solidFill>
                  <a:srgbClr val="FF0000"/>
                </a:solidFill>
                <a:latin typeface="Georgia" panose="02040502050405020303" pitchFamily="18" charset="0"/>
              </a:rPr>
              <a:t> SC 929 </a:t>
            </a:r>
            <a:r>
              <a:rPr lang="en-US" sz="2200" dirty="0">
                <a:latin typeface="Georgia" panose="02040502050405020303" pitchFamily="18" charset="0"/>
              </a:rPr>
              <a:t>– post the 2018 amendment, striking down </a:t>
            </a:r>
            <a:r>
              <a:rPr lang="en-IN" sz="2200" dirty="0">
                <a:solidFill>
                  <a:srgbClr val="FF0000"/>
                </a:solidFill>
                <a:latin typeface="Georgia" panose="02040502050405020303" pitchFamily="18" charset="0"/>
              </a:rPr>
              <a:t>Nikesh Tarachand Shah v. Union of India  &amp; </a:t>
            </a:r>
            <a:r>
              <a:rPr lang="en-IN" sz="2200" dirty="0" err="1">
                <a:solidFill>
                  <a:srgbClr val="FF0000"/>
                </a:solidFill>
                <a:latin typeface="Georgia" panose="02040502050405020303" pitchFamily="18" charset="0"/>
              </a:rPr>
              <a:t>Onr</a:t>
            </a:r>
            <a:r>
              <a:rPr lang="en-IN" sz="2200" dirty="0">
                <a:solidFill>
                  <a:srgbClr val="FF0000"/>
                </a:solidFill>
                <a:latin typeface="Georgia" panose="02040502050405020303" pitchFamily="18" charset="0"/>
              </a:rPr>
              <a:t>. (2018) 11 SCC 1 </a:t>
            </a:r>
            <a:r>
              <a:rPr lang="en-IN" sz="2200" dirty="0">
                <a:latin typeface="Georgia" panose="02040502050405020303" pitchFamily="18" charset="0"/>
              </a:rPr>
              <a:t>( which had been decided on 23.11.2017).</a:t>
            </a:r>
          </a:p>
        </p:txBody>
      </p:sp>
    </p:spTree>
    <p:extLst>
      <p:ext uri="{BB962C8B-B14F-4D97-AF65-F5344CB8AC3E}">
        <p14:creationId xmlns:p14="http://schemas.microsoft.com/office/powerpoint/2010/main" val="17814545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C2131-9BEB-9467-B6D3-AF652AC5C7EB}"/>
              </a:ext>
            </a:extLst>
          </p:cNvPr>
          <p:cNvSpPr>
            <a:spLocks noGrp="1"/>
          </p:cNvSpPr>
          <p:nvPr>
            <p:ph type="title"/>
          </p:nvPr>
        </p:nvSpPr>
        <p:spPr/>
        <p:txBody>
          <a:bodyPr/>
          <a:lstStyle/>
          <a:p>
            <a:r>
              <a:rPr lang="en-US" dirty="0"/>
              <a:t>Bail in PMLA cases – A new sunrise on the Horizon</a:t>
            </a:r>
            <a:endParaRPr lang="en-IN" dirty="0"/>
          </a:p>
        </p:txBody>
      </p:sp>
      <p:sp>
        <p:nvSpPr>
          <p:cNvPr id="3" name="Content Placeholder 2">
            <a:extLst>
              <a:ext uri="{FF2B5EF4-FFF2-40B4-BE49-F238E27FC236}">
                <a16:creationId xmlns:a16="http://schemas.microsoft.com/office/drawing/2014/main" id="{756A195B-2E14-68CC-508E-16FB57D862B1}"/>
              </a:ext>
            </a:extLst>
          </p:cNvPr>
          <p:cNvSpPr>
            <a:spLocks noGrp="1"/>
          </p:cNvSpPr>
          <p:nvPr>
            <p:ph idx="1"/>
          </p:nvPr>
        </p:nvSpPr>
        <p:spPr>
          <a:xfrm>
            <a:off x="838200" y="1690688"/>
            <a:ext cx="10515600" cy="4888391"/>
          </a:xfrm>
        </p:spPr>
        <p:txBody>
          <a:bodyPr>
            <a:normAutofit fontScale="55000" lnSpcReduction="20000"/>
          </a:bodyPr>
          <a:lstStyle/>
          <a:p>
            <a:pPr>
              <a:lnSpc>
                <a:spcPct val="120000"/>
              </a:lnSpc>
            </a:pPr>
            <a:r>
              <a:rPr lang="en-US" sz="2900" dirty="0">
                <a:latin typeface="Georgia" panose="02040502050405020303" pitchFamily="18" charset="0"/>
              </a:rPr>
              <a:t>Bail in PMLA remains subject to twin conditions and is difficult to obtain. Bail on merits (satisfaction of twin conditions) given by the courts in some cases only </a:t>
            </a:r>
            <a:r>
              <a:rPr lang="en-US" sz="2900" dirty="0" err="1">
                <a:latin typeface="Georgia" panose="02040502050405020303" pitchFamily="18" charset="0"/>
              </a:rPr>
              <a:t>eg</a:t>
            </a:r>
            <a:r>
              <a:rPr lang="en-US" sz="2900" dirty="0">
                <a:latin typeface="Georgia" panose="02040502050405020303" pitchFamily="18" charset="0"/>
              </a:rPr>
              <a:t>: </a:t>
            </a:r>
            <a:r>
              <a:rPr lang="en-US" sz="2900" dirty="0">
                <a:solidFill>
                  <a:srgbClr val="FF0000"/>
                </a:solidFill>
                <a:latin typeface="Georgia" panose="02040502050405020303" pitchFamily="18" charset="0"/>
              </a:rPr>
              <a:t>Hemant Soren v. ED 2024 SCC </a:t>
            </a:r>
            <a:r>
              <a:rPr lang="en-US" sz="2900" dirty="0" err="1">
                <a:solidFill>
                  <a:srgbClr val="FF0000"/>
                </a:solidFill>
                <a:latin typeface="Georgia" panose="02040502050405020303" pitchFamily="18" charset="0"/>
              </a:rPr>
              <a:t>OnLine</a:t>
            </a:r>
            <a:r>
              <a:rPr lang="en-US" sz="2900" dirty="0">
                <a:solidFill>
                  <a:srgbClr val="FF0000"/>
                </a:solidFill>
                <a:latin typeface="Georgia" panose="02040502050405020303" pitchFamily="18" charset="0"/>
              </a:rPr>
              <a:t> </a:t>
            </a:r>
            <a:r>
              <a:rPr lang="en-US" sz="2900" dirty="0" err="1">
                <a:solidFill>
                  <a:srgbClr val="FF0000"/>
                </a:solidFill>
                <a:latin typeface="Georgia" panose="02040502050405020303" pitchFamily="18" charset="0"/>
              </a:rPr>
              <a:t>Jhar</a:t>
            </a:r>
            <a:r>
              <a:rPr lang="en-US" sz="2900" dirty="0">
                <a:solidFill>
                  <a:srgbClr val="FF0000"/>
                </a:solidFill>
                <a:latin typeface="Georgia" panose="02040502050405020303" pitchFamily="18" charset="0"/>
              </a:rPr>
              <a:t> 2041.</a:t>
            </a:r>
            <a:endParaRPr lang="en-US" sz="2900" dirty="0">
              <a:latin typeface="Georgia" panose="02040502050405020303" pitchFamily="18" charset="0"/>
            </a:endParaRPr>
          </a:p>
          <a:p>
            <a:pPr>
              <a:lnSpc>
                <a:spcPct val="120000"/>
              </a:lnSpc>
            </a:pPr>
            <a:r>
              <a:rPr lang="en-US" sz="2900" dirty="0">
                <a:latin typeface="Georgia" panose="02040502050405020303" pitchFamily="18" charset="0"/>
              </a:rPr>
              <a:t>The Supreme Court in </a:t>
            </a:r>
            <a:r>
              <a:rPr lang="en-US" sz="2900" dirty="0">
                <a:solidFill>
                  <a:srgbClr val="FF0000"/>
                </a:solidFill>
                <a:latin typeface="Georgia" panose="02040502050405020303" pitchFamily="18" charset="0"/>
              </a:rPr>
              <a:t>Prem Prakash v. UOI 2024 SCC </a:t>
            </a:r>
            <a:r>
              <a:rPr lang="en-US" sz="2900" dirty="0" err="1">
                <a:solidFill>
                  <a:srgbClr val="FF0000"/>
                </a:solidFill>
                <a:latin typeface="Georgia" panose="02040502050405020303" pitchFamily="18" charset="0"/>
              </a:rPr>
              <a:t>OnLine</a:t>
            </a:r>
            <a:r>
              <a:rPr lang="en-US" sz="2900" dirty="0">
                <a:solidFill>
                  <a:srgbClr val="FF0000"/>
                </a:solidFill>
                <a:latin typeface="Georgia" panose="02040502050405020303" pitchFamily="18" charset="0"/>
              </a:rPr>
              <a:t> SC 2270 </a:t>
            </a:r>
            <a:r>
              <a:rPr lang="en-US" sz="2900" dirty="0">
                <a:latin typeface="Georgia" panose="02040502050405020303" pitchFamily="18" charset="0"/>
              </a:rPr>
              <a:t>has recently declared that where the accused has already been in custody for a considerable number of months and there being no likelihood of conclusion of trial within a short span, the </a:t>
            </a:r>
            <a:r>
              <a:rPr lang="en-US" sz="2900" dirty="0" err="1">
                <a:latin typeface="Georgia" panose="02040502050405020303" pitchFamily="18" charset="0"/>
              </a:rPr>
              <a:t>rigours</a:t>
            </a:r>
            <a:r>
              <a:rPr lang="en-US" sz="2900" dirty="0">
                <a:latin typeface="Georgia" panose="02040502050405020303" pitchFamily="18" charset="0"/>
              </a:rPr>
              <a:t> of Section 45 of PMLA can be suitably relaxed to afford conditional liberty. The Court relied on it’s  Judgement in </a:t>
            </a:r>
            <a:r>
              <a:rPr lang="en-US" sz="2900" dirty="0">
                <a:solidFill>
                  <a:srgbClr val="FF0000"/>
                </a:solidFill>
                <a:latin typeface="Georgia" panose="02040502050405020303" pitchFamily="18" charset="0"/>
              </a:rPr>
              <a:t>Manish Sisodia v. DE 2024 SCC </a:t>
            </a:r>
            <a:r>
              <a:rPr lang="en-US" sz="2900" dirty="0" err="1">
                <a:solidFill>
                  <a:srgbClr val="FF0000"/>
                </a:solidFill>
                <a:latin typeface="Georgia" panose="02040502050405020303" pitchFamily="18" charset="0"/>
              </a:rPr>
              <a:t>OnLine</a:t>
            </a:r>
            <a:r>
              <a:rPr lang="en-US" sz="2900" dirty="0">
                <a:solidFill>
                  <a:srgbClr val="FF0000"/>
                </a:solidFill>
                <a:latin typeface="Georgia" panose="02040502050405020303" pitchFamily="18" charset="0"/>
              </a:rPr>
              <a:t> SC 1920</a:t>
            </a:r>
            <a:r>
              <a:rPr lang="en-US" sz="2900" dirty="0">
                <a:latin typeface="Georgia" panose="02040502050405020303" pitchFamily="18" charset="0"/>
              </a:rPr>
              <a:t> where it observed that  “The principle that bail is a rule and refusal is an exception is, at times, followed in breach. On account of non-grant of bail even in straight forward open and shut cases, this Court is flooded with huge number of bail petitions thereby adding to the huge pendency. It is high time that the trial courts and the High Courts should recognize the principle that “bail is rule and refusal is exception”.</a:t>
            </a:r>
          </a:p>
          <a:p>
            <a:pPr>
              <a:lnSpc>
                <a:spcPct val="120000"/>
              </a:lnSpc>
            </a:pPr>
            <a:r>
              <a:rPr lang="en-US" sz="2900" dirty="0">
                <a:latin typeface="Georgia" panose="02040502050405020303" pitchFamily="18" charset="0"/>
              </a:rPr>
              <a:t>In </a:t>
            </a:r>
            <a:r>
              <a:rPr lang="en-US" sz="2900" dirty="0" err="1">
                <a:solidFill>
                  <a:srgbClr val="FF0000"/>
                </a:solidFill>
                <a:latin typeface="Georgia" panose="02040502050405020303" pitchFamily="18" charset="0"/>
              </a:rPr>
              <a:t>Kalvakuntla</a:t>
            </a:r>
            <a:r>
              <a:rPr lang="en-US" sz="2900" dirty="0">
                <a:solidFill>
                  <a:srgbClr val="FF0000"/>
                </a:solidFill>
                <a:latin typeface="Georgia" panose="02040502050405020303" pitchFamily="18" charset="0"/>
              </a:rPr>
              <a:t> Kavita v. ED 2024 SCC </a:t>
            </a:r>
            <a:r>
              <a:rPr lang="en-US" sz="2900" dirty="0" err="1">
                <a:solidFill>
                  <a:srgbClr val="FF0000"/>
                </a:solidFill>
                <a:latin typeface="Georgia" panose="02040502050405020303" pitchFamily="18" charset="0"/>
              </a:rPr>
              <a:t>OnLine</a:t>
            </a:r>
            <a:r>
              <a:rPr lang="en-US" sz="2900" dirty="0">
                <a:solidFill>
                  <a:srgbClr val="FF0000"/>
                </a:solidFill>
                <a:latin typeface="Georgia" panose="02040502050405020303" pitchFamily="18" charset="0"/>
              </a:rPr>
              <a:t> SC 2269, </a:t>
            </a:r>
            <a:r>
              <a:rPr lang="en-US" sz="2900" dirty="0">
                <a:latin typeface="Georgia" panose="02040502050405020303" pitchFamily="18" charset="0"/>
              </a:rPr>
              <a:t>the Supreme Court has held that This Court, in the carefully couched paragraph extracted above used the phrase “</a:t>
            </a:r>
            <a:r>
              <a:rPr lang="en-US" sz="2900" i="1" dirty="0">
                <a:latin typeface="Georgia" panose="02040502050405020303" pitchFamily="18" charset="0"/>
              </a:rPr>
              <a:t>persons of tender age and woman who are likely to be more vulnerable, may sometimes be misused by the unscrupulous elements</a:t>
            </a:r>
            <a:r>
              <a:rPr lang="en-US" sz="2900" dirty="0">
                <a:latin typeface="Georgia" panose="02040502050405020303" pitchFamily="18" charset="0"/>
              </a:rPr>
              <a:t>”. This is vastly different from saying that the </a:t>
            </a:r>
            <a:r>
              <a:rPr lang="en-US" sz="2900" i="1" dirty="0">
                <a:latin typeface="Georgia" panose="02040502050405020303" pitchFamily="18" charset="0"/>
              </a:rPr>
              <a:t>proviso</a:t>
            </a:r>
            <a:r>
              <a:rPr lang="en-US" sz="2900" dirty="0">
                <a:latin typeface="Georgia" panose="02040502050405020303" pitchFamily="18" charset="0"/>
              </a:rPr>
              <a:t> to Section 45(1) of the PMLA applies only to “vulnerable woman”. Further, this Court in the case of </a:t>
            </a:r>
            <a:r>
              <a:rPr lang="en-US" sz="2900" dirty="0">
                <a:solidFill>
                  <a:srgbClr val="FF0000"/>
                </a:solidFill>
                <a:latin typeface="Georgia" panose="02040502050405020303" pitchFamily="18" charset="0"/>
              </a:rPr>
              <a:t>Saumya </a:t>
            </a:r>
            <a:r>
              <a:rPr lang="en-US" sz="2900" dirty="0" err="1">
                <a:solidFill>
                  <a:srgbClr val="FF0000"/>
                </a:solidFill>
                <a:latin typeface="Georgia" panose="02040502050405020303" pitchFamily="18" charset="0"/>
              </a:rPr>
              <a:t>Chaurasia</a:t>
            </a:r>
            <a:r>
              <a:rPr lang="en-US" sz="2900" dirty="0">
                <a:solidFill>
                  <a:srgbClr val="FF0000"/>
                </a:solidFill>
                <a:latin typeface="Georgia" panose="02040502050405020303" pitchFamily="18" charset="0"/>
              </a:rPr>
              <a:t> v. ED  (2024) 6 SCC 401  </a:t>
            </a:r>
            <a:r>
              <a:rPr lang="en-US" sz="2900" dirty="0">
                <a:latin typeface="Georgia" panose="02040502050405020303" pitchFamily="18" charset="0"/>
              </a:rPr>
              <a:t>does not say that merely because a woman is highly educated or sophisticated or a Member of Parliament or a Member of Legislative Assembly, she is not entitled to the benefit of the </a:t>
            </a:r>
            <a:r>
              <a:rPr lang="en-US" sz="2900" i="1" dirty="0">
                <a:latin typeface="Georgia" panose="02040502050405020303" pitchFamily="18" charset="0"/>
              </a:rPr>
              <a:t>proviso</a:t>
            </a:r>
            <a:r>
              <a:rPr lang="en-US" sz="2900" dirty="0">
                <a:latin typeface="Georgia" panose="02040502050405020303" pitchFamily="18" charset="0"/>
              </a:rPr>
              <a:t> to Section 45(1) of the PMLA. The Court therefore did not permit for discrimination between a vulnerable and an accomplished women for the purposes of Bail under the PMLA.</a:t>
            </a:r>
          </a:p>
          <a:p>
            <a:endParaRPr lang="en-IN" dirty="0"/>
          </a:p>
        </p:txBody>
      </p:sp>
    </p:spTree>
    <p:extLst>
      <p:ext uri="{BB962C8B-B14F-4D97-AF65-F5344CB8AC3E}">
        <p14:creationId xmlns:p14="http://schemas.microsoft.com/office/powerpoint/2010/main" val="2616983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71EA1-71C7-90C8-0EF7-30B1FB7B2D90}"/>
              </a:ext>
            </a:extLst>
          </p:cNvPr>
          <p:cNvSpPr>
            <a:spLocks noGrp="1"/>
          </p:cNvSpPr>
          <p:nvPr>
            <p:ph type="title"/>
          </p:nvPr>
        </p:nvSpPr>
        <p:spPr>
          <a:xfrm>
            <a:off x="1143000" y="618935"/>
            <a:ext cx="9905999" cy="1019365"/>
          </a:xfrm>
        </p:spPr>
        <p:txBody>
          <a:bodyPr/>
          <a:lstStyle/>
          <a:p>
            <a:r>
              <a:rPr lang="en-US" dirty="0">
                <a:latin typeface="Georgia" panose="02040502050405020303" pitchFamily="18" charset="0"/>
              </a:rPr>
              <a:t>Attachment under PMLA </a:t>
            </a:r>
          </a:p>
        </p:txBody>
      </p:sp>
      <p:sp>
        <p:nvSpPr>
          <p:cNvPr id="3" name="Content Placeholder 2">
            <a:extLst>
              <a:ext uri="{FF2B5EF4-FFF2-40B4-BE49-F238E27FC236}">
                <a16:creationId xmlns:a16="http://schemas.microsoft.com/office/drawing/2014/main" id="{B14EE9D4-C5CF-FF67-C668-8331CA5C93EF}"/>
              </a:ext>
            </a:extLst>
          </p:cNvPr>
          <p:cNvSpPr>
            <a:spLocks noGrp="1"/>
          </p:cNvSpPr>
          <p:nvPr>
            <p:ph idx="1"/>
          </p:nvPr>
        </p:nvSpPr>
        <p:spPr>
          <a:xfrm>
            <a:off x="838200" y="2829463"/>
            <a:ext cx="10515600" cy="3347499"/>
          </a:xfrm>
        </p:spPr>
        <p:txBody>
          <a:bodyPr>
            <a:noAutofit/>
          </a:bodyPr>
          <a:lstStyle/>
          <a:p>
            <a:pPr marL="342900" lvl="0" indent="-342900" algn="just">
              <a:lnSpc>
                <a:spcPct val="150000"/>
              </a:lnSpc>
              <a:buFont typeface="+mj-lt"/>
              <a:buAutoNum type="arabicPeriod"/>
            </a:pPr>
            <a:r>
              <a:rPr lang="en-US" b="1" kern="100" dirty="0">
                <a:effectLst/>
                <a:latin typeface="Georgia" panose="02040502050405020303" pitchFamily="18" charset="0"/>
                <a:ea typeface="Calibri" panose="020F0502020204030204" pitchFamily="34" charset="0"/>
                <a:cs typeface="Times New Roman" panose="02020603050405020304" pitchFamily="18" charset="0"/>
              </a:rPr>
              <a:t>Provisional Attachment under Section 5</a:t>
            </a:r>
            <a:endParaRPr lang="en-IN" kern="100" dirty="0">
              <a:effectLst/>
              <a:latin typeface="Georgia" panose="02040502050405020303" pitchFamily="18" charset="0"/>
              <a:ea typeface="Calibri" panose="020F0502020204030204" pitchFamily="34" charset="0"/>
              <a:cs typeface="Times New Roman" panose="02020603050405020304" pitchFamily="18" charset="0"/>
            </a:endParaRPr>
          </a:p>
          <a:p>
            <a:pPr marL="342900" lvl="0" indent="-342900" algn="just">
              <a:lnSpc>
                <a:spcPct val="150000"/>
              </a:lnSpc>
              <a:buFont typeface="+mj-lt"/>
              <a:buAutoNum type="arabicPeriod"/>
            </a:pPr>
            <a:r>
              <a:rPr lang="en-US" b="1" kern="100" dirty="0">
                <a:effectLst/>
                <a:latin typeface="Georgia" panose="02040502050405020303" pitchFamily="18" charset="0"/>
                <a:ea typeface="Calibri" panose="020F0502020204030204" pitchFamily="34" charset="0"/>
                <a:cs typeface="Times New Roman" panose="02020603050405020304" pitchFamily="18" charset="0"/>
              </a:rPr>
              <a:t>Seizure under Section 17(1)(c)</a:t>
            </a:r>
            <a:endParaRPr lang="en-IN" kern="100" dirty="0">
              <a:effectLst/>
              <a:latin typeface="Georgia" panose="02040502050405020303" pitchFamily="18" charset="0"/>
              <a:ea typeface="Calibri" panose="020F0502020204030204" pitchFamily="34" charset="0"/>
              <a:cs typeface="Times New Roman" panose="02020603050405020304" pitchFamily="18" charset="0"/>
            </a:endParaRPr>
          </a:p>
          <a:p>
            <a:pPr marL="342900" lvl="0" indent="-342900" algn="just">
              <a:lnSpc>
                <a:spcPct val="150000"/>
              </a:lnSpc>
              <a:buFont typeface="+mj-lt"/>
              <a:buAutoNum type="arabicPeriod"/>
            </a:pPr>
            <a:r>
              <a:rPr lang="en-US" b="1" kern="100" dirty="0">
                <a:effectLst/>
                <a:latin typeface="Georgia" panose="02040502050405020303" pitchFamily="18" charset="0"/>
                <a:ea typeface="Calibri" panose="020F0502020204030204" pitchFamily="34" charset="0"/>
                <a:cs typeface="Times New Roman" panose="02020603050405020304" pitchFamily="18" charset="0"/>
              </a:rPr>
              <a:t>Confirmation of Attachment under Section 8(3) </a:t>
            </a:r>
            <a:endParaRPr lang="en-IN" kern="100" dirty="0">
              <a:effectLst/>
              <a:latin typeface="Georgia" panose="02040502050405020303"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46270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1FD71-EFC1-9D30-1AD6-060A3F31266E}"/>
              </a:ext>
            </a:extLst>
          </p:cNvPr>
          <p:cNvSpPr>
            <a:spLocks noGrp="1"/>
          </p:cNvSpPr>
          <p:nvPr>
            <p:ph type="title"/>
          </p:nvPr>
        </p:nvSpPr>
        <p:spPr>
          <a:xfrm>
            <a:off x="630043" y="230021"/>
            <a:ext cx="9905999" cy="855504"/>
          </a:xfrm>
        </p:spPr>
        <p:txBody>
          <a:bodyPr/>
          <a:lstStyle/>
          <a:p>
            <a:r>
              <a:rPr lang="en-US" dirty="0">
                <a:latin typeface="Georgia" panose="02040502050405020303" pitchFamily="18" charset="0"/>
              </a:rPr>
              <a:t>‘Reasons to believe’​</a:t>
            </a:r>
          </a:p>
        </p:txBody>
      </p:sp>
      <p:sp>
        <p:nvSpPr>
          <p:cNvPr id="3" name="Content Placeholder 2">
            <a:extLst>
              <a:ext uri="{FF2B5EF4-FFF2-40B4-BE49-F238E27FC236}">
                <a16:creationId xmlns:a16="http://schemas.microsoft.com/office/drawing/2014/main" id="{3E67DA69-D4CA-470E-88C6-90ABEBDC82A2}"/>
              </a:ext>
            </a:extLst>
          </p:cNvPr>
          <p:cNvSpPr>
            <a:spLocks noGrp="1"/>
          </p:cNvSpPr>
          <p:nvPr>
            <p:ph idx="1"/>
          </p:nvPr>
        </p:nvSpPr>
        <p:spPr>
          <a:xfrm>
            <a:off x="379141" y="1587260"/>
            <a:ext cx="11351942" cy="4311884"/>
          </a:xfrm>
        </p:spPr>
        <p:txBody>
          <a:bodyPr>
            <a:normAutofit fontScale="70000" lnSpcReduction="20000"/>
          </a:bodyPr>
          <a:lstStyle/>
          <a:p>
            <a:pPr algn="just">
              <a:lnSpc>
                <a:spcPct val="100000"/>
              </a:lnSpc>
            </a:pPr>
            <a:r>
              <a:rPr lang="en-US" dirty="0">
                <a:latin typeface="Georgia" panose="02040502050405020303" pitchFamily="18" charset="0"/>
              </a:rPr>
              <a:t>The existence of reasons to believe is a requirement in Section 5, 8, 16, 17, 18 etc. for the initiation of action under the PMLA. ​</a:t>
            </a:r>
          </a:p>
          <a:p>
            <a:pPr algn="just">
              <a:lnSpc>
                <a:spcPct val="100000"/>
              </a:lnSpc>
            </a:pPr>
            <a:r>
              <a:rPr lang="en-US" dirty="0">
                <a:latin typeface="Georgia" panose="02040502050405020303" pitchFamily="18" charset="0"/>
              </a:rPr>
              <a:t>A mere mechanical recording that the property is likely to be concealed, transferred or dealt with would not meet the requirements of Section 5(1) of the Act. - </a:t>
            </a:r>
            <a:r>
              <a:rPr lang="en-US" dirty="0" err="1">
                <a:solidFill>
                  <a:srgbClr val="FF0000"/>
                </a:solidFill>
                <a:latin typeface="Georgia" panose="02040502050405020303" pitchFamily="18" charset="0"/>
              </a:rPr>
              <a:t>Mahanivesh</a:t>
            </a:r>
            <a:r>
              <a:rPr lang="en-US" dirty="0">
                <a:solidFill>
                  <a:srgbClr val="FF0000"/>
                </a:solidFill>
                <a:latin typeface="Georgia" panose="02040502050405020303" pitchFamily="18" charset="0"/>
              </a:rPr>
              <a:t> Oils &amp; Foods Pvt. Ltd. v. Directorate of Enforcement in 2016 SCC </a:t>
            </a:r>
            <a:r>
              <a:rPr lang="en-US" dirty="0" err="1">
                <a:solidFill>
                  <a:srgbClr val="FF0000"/>
                </a:solidFill>
                <a:latin typeface="Georgia" panose="02040502050405020303" pitchFamily="18" charset="0"/>
              </a:rPr>
              <a:t>OnLine</a:t>
            </a:r>
            <a:r>
              <a:rPr lang="en-US" dirty="0">
                <a:solidFill>
                  <a:srgbClr val="FF0000"/>
                </a:solidFill>
                <a:latin typeface="Georgia" panose="02040502050405020303" pitchFamily="18" charset="0"/>
              </a:rPr>
              <a:t> Del 475. </a:t>
            </a:r>
            <a:r>
              <a:rPr lang="en-US" dirty="0">
                <a:latin typeface="Georgia" panose="02040502050405020303" pitchFamily="18" charset="0"/>
              </a:rPr>
              <a:t>​</a:t>
            </a:r>
          </a:p>
          <a:p>
            <a:pPr algn="just">
              <a:lnSpc>
                <a:spcPct val="100000"/>
              </a:lnSpc>
            </a:pPr>
            <a:r>
              <a:rPr lang="en-US" dirty="0">
                <a:latin typeface="Georgia" panose="02040502050405020303" pitchFamily="18" charset="0"/>
              </a:rPr>
              <a:t>While carrying out the provisional attachment, the attaching authority did not record reason to believe that the Petitioner was in possession of any proceeds of crime and that such proceeds of crime were likely to be concealed, transferred etc., which may frustrate any proceedings relating to confiscation of such proceeds as is the mandatory requirement under Section 5(1) of the Prevention of Money Laundering Act. The show cause notice under Section 8(1) of Act was issued in a mechanical manner without application of mind and without forming any reason to believe that the </a:t>
            </a:r>
            <a:r>
              <a:rPr lang="en-US" dirty="0" err="1">
                <a:latin typeface="Georgia" panose="02040502050405020303" pitchFamily="18" charset="0"/>
              </a:rPr>
              <a:t>Noticee</a:t>
            </a:r>
            <a:r>
              <a:rPr lang="en-US" dirty="0">
                <a:latin typeface="Georgia" panose="02040502050405020303" pitchFamily="18" charset="0"/>
              </a:rPr>
              <a:t> had committed an offence under Section 3 or was in possession of proceeds of crime. The adjudicating authority did not record any reason that the provisional attachment should continue. These errors are jurisdictional errors - </a:t>
            </a:r>
            <a:r>
              <a:rPr lang="en-US" dirty="0">
                <a:solidFill>
                  <a:srgbClr val="FF0000"/>
                </a:solidFill>
                <a:latin typeface="Georgia" panose="02040502050405020303" pitchFamily="18" charset="0"/>
              </a:rPr>
              <a:t>VANPIC Ports (P) Ltd. v. Directorate of Enforcement, 2022 SCC </a:t>
            </a:r>
            <a:r>
              <a:rPr lang="en-US" dirty="0" err="1">
                <a:solidFill>
                  <a:srgbClr val="FF0000"/>
                </a:solidFill>
                <a:latin typeface="Georgia" panose="02040502050405020303" pitchFamily="18" charset="0"/>
              </a:rPr>
              <a:t>OnLine</a:t>
            </a:r>
            <a:r>
              <a:rPr lang="en-US" dirty="0">
                <a:solidFill>
                  <a:srgbClr val="FF0000"/>
                </a:solidFill>
                <a:latin typeface="Georgia" panose="02040502050405020303" pitchFamily="18" charset="0"/>
              </a:rPr>
              <a:t> TS 1793. ​</a:t>
            </a:r>
            <a:endParaRPr lang="en-IN" dirty="0">
              <a:solidFill>
                <a:srgbClr val="FF0000"/>
              </a:solidFill>
              <a:latin typeface="Georgia" panose="02040502050405020303" pitchFamily="18" charset="0"/>
            </a:endParaRPr>
          </a:p>
        </p:txBody>
      </p:sp>
    </p:spTree>
    <p:extLst>
      <p:ext uri="{BB962C8B-B14F-4D97-AF65-F5344CB8AC3E}">
        <p14:creationId xmlns:p14="http://schemas.microsoft.com/office/powerpoint/2010/main" val="26691485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ADB15-E762-A3E1-207D-B509753E3571}"/>
              </a:ext>
            </a:extLst>
          </p:cNvPr>
          <p:cNvSpPr>
            <a:spLocks noGrp="1"/>
          </p:cNvSpPr>
          <p:nvPr>
            <p:ph type="title"/>
          </p:nvPr>
        </p:nvSpPr>
        <p:spPr>
          <a:xfrm>
            <a:off x="511408" y="293381"/>
            <a:ext cx="9905999" cy="836919"/>
          </a:xfrm>
        </p:spPr>
        <p:txBody>
          <a:bodyPr/>
          <a:lstStyle/>
          <a:p>
            <a:r>
              <a:rPr lang="en-US" dirty="0">
                <a:latin typeface="Georgia" panose="02040502050405020303" pitchFamily="18" charset="0"/>
              </a:rPr>
              <a:t>Reasons to believe’ to be in writing​</a:t>
            </a:r>
          </a:p>
        </p:txBody>
      </p:sp>
      <p:sp>
        <p:nvSpPr>
          <p:cNvPr id="3" name="Content Placeholder 2">
            <a:extLst>
              <a:ext uri="{FF2B5EF4-FFF2-40B4-BE49-F238E27FC236}">
                <a16:creationId xmlns:a16="http://schemas.microsoft.com/office/drawing/2014/main" id="{ED4ECA1E-85CB-051C-6EC7-FFAD1BDEAEB4}"/>
              </a:ext>
            </a:extLst>
          </p:cNvPr>
          <p:cNvSpPr>
            <a:spLocks noGrp="1"/>
          </p:cNvSpPr>
          <p:nvPr>
            <p:ph idx="1"/>
          </p:nvPr>
        </p:nvSpPr>
        <p:spPr>
          <a:xfrm>
            <a:off x="511408" y="2053087"/>
            <a:ext cx="11439292" cy="3872062"/>
          </a:xfrm>
        </p:spPr>
        <p:txBody>
          <a:bodyPr>
            <a:noAutofit/>
          </a:bodyPr>
          <a:lstStyle/>
          <a:p>
            <a:pPr algn="just"/>
            <a:r>
              <a:rPr lang="en-US" sz="1600" dirty="0">
                <a:latin typeface="Georgia" panose="02040502050405020303" pitchFamily="18" charset="0"/>
              </a:rPr>
              <a:t>The absence of recording of reasons to believe under Section 5(1) of Prevention of Money Laundering Act does not result in violation of constitutional right to property of the citizens since it is only a provisional attachment which would be valid only for a maximum period of 180 days or less. Although the Section provides for recording of reasons to believe by the authority, failure to record at worst is only a statutory infraction and the same can be pleaded before the Adjudicating Authority. In such circumstances, non-recording of reasons by the Authority initiating action under Section 5 of Prevention of Money Laundering Act becomes curable while initiating action under Section 8 of the Act by the Adjudicating Authority -</a:t>
            </a:r>
            <a:r>
              <a:rPr lang="en-US" sz="1600" dirty="0">
                <a:solidFill>
                  <a:srgbClr val="FF0000"/>
                </a:solidFill>
                <a:latin typeface="Georgia" panose="02040502050405020303" pitchFamily="18" charset="0"/>
              </a:rPr>
              <a:t>Mohamed Ibrahim </a:t>
            </a:r>
            <a:r>
              <a:rPr lang="en-US" sz="1600" dirty="0" err="1">
                <a:solidFill>
                  <a:srgbClr val="FF0000"/>
                </a:solidFill>
                <a:latin typeface="Georgia" panose="02040502050405020303" pitchFamily="18" charset="0"/>
              </a:rPr>
              <a:t>Sait</a:t>
            </a:r>
            <a:r>
              <a:rPr lang="en-US" sz="1600" dirty="0">
                <a:solidFill>
                  <a:srgbClr val="FF0000"/>
                </a:solidFill>
                <a:latin typeface="Georgia" panose="02040502050405020303" pitchFamily="18" charset="0"/>
              </a:rPr>
              <a:t> v. Deputy Director &amp; </a:t>
            </a:r>
            <a:r>
              <a:rPr lang="en-US" sz="1600" dirty="0" err="1">
                <a:solidFill>
                  <a:srgbClr val="FF0000"/>
                </a:solidFill>
                <a:latin typeface="Georgia" panose="02040502050405020303" pitchFamily="18" charset="0"/>
              </a:rPr>
              <a:t>Onr</a:t>
            </a:r>
            <a:r>
              <a:rPr lang="en-US" sz="1600" dirty="0">
                <a:solidFill>
                  <a:srgbClr val="FF0000"/>
                </a:solidFill>
                <a:latin typeface="Georgia" panose="02040502050405020303" pitchFamily="18" charset="0"/>
              </a:rPr>
              <a:t>. 2019 SCC </a:t>
            </a:r>
            <a:r>
              <a:rPr lang="en-US" sz="1600" dirty="0" err="1">
                <a:solidFill>
                  <a:srgbClr val="FF0000"/>
                </a:solidFill>
                <a:latin typeface="Georgia" panose="02040502050405020303" pitchFamily="18" charset="0"/>
              </a:rPr>
              <a:t>OnLine</a:t>
            </a:r>
            <a:r>
              <a:rPr lang="en-US" sz="1600" dirty="0">
                <a:solidFill>
                  <a:srgbClr val="FF0000"/>
                </a:solidFill>
                <a:latin typeface="Georgia" panose="02040502050405020303" pitchFamily="18" charset="0"/>
              </a:rPr>
              <a:t> Mad 8561.​</a:t>
            </a:r>
          </a:p>
          <a:p>
            <a:pPr algn="just"/>
            <a:r>
              <a:rPr lang="en-US" sz="1600" dirty="0">
                <a:latin typeface="Georgia" panose="02040502050405020303" pitchFamily="18" charset="0"/>
              </a:rPr>
              <a:t>Even when the Deputy Director has reasons to believe that the non-attachment of property may lead to the frustration of any proceedings under the Act, if the said reasons for such beliefs were not recorded in writing, the provisional attachment order could be stayed (as an interim measure), in light of the condition precedent contained within the second proviso to Section 5(1) of Prevention of Money Laundering Act. </a:t>
            </a:r>
            <a:r>
              <a:rPr lang="en-US" sz="1600" dirty="0" err="1">
                <a:solidFill>
                  <a:srgbClr val="FF0000"/>
                </a:solidFill>
                <a:latin typeface="Georgia" panose="02040502050405020303" pitchFamily="18" charset="0"/>
              </a:rPr>
              <a:t>Aftabuddin</a:t>
            </a:r>
            <a:r>
              <a:rPr lang="en-US" sz="1600" dirty="0">
                <a:solidFill>
                  <a:srgbClr val="FF0000"/>
                </a:solidFill>
                <a:latin typeface="Georgia" panose="02040502050405020303" pitchFamily="18" charset="0"/>
              </a:rPr>
              <a:t> Ahmed &amp; </a:t>
            </a:r>
            <a:r>
              <a:rPr lang="en-US" sz="1600" dirty="0" err="1">
                <a:solidFill>
                  <a:srgbClr val="FF0000"/>
                </a:solidFill>
                <a:latin typeface="Georgia" panose="02040502050405020303" pitchFamily="18" charset="0"/>
              </a:rPr>
              <a:t>Onr</a:t>
            </a:r>
            <a:r>
              <a:rPr lang="en-US" sz="1600" dirty="0">
                <a:solidFill>
                  <a:srgbClr val="FF0000"/>
                </a:solidFill>
                <a:latin typeface="Georgia" panose="02040502050405020303" pitchFamily="18" charset="0"/>
              </a:rPr>
              <a:t>. V. Enforcement Directorate &amp; </a:t>
            </a:r>
            <a:r>
              <a:rPr lang="en-US" sz="1600" dirty="0" err="1">
                <a:solidFill>
                  <a:srgbClr val="FF0000"/>
                </a:solidFill>
                <a:latin typeface="Georgia" panose="02040502050405020303" pitchFamily="18" charset="0"/>
              </a:rPr>
              <a:t>Ors</a:t>
            </a:r>
            <a:r>
              <a:rPr lang="en-US" sz="1600" dirty="0">
                <a:solidFill>
                  <a:srgbClr val="FF0000"/>
                </a:solidFill>
                <a:latin typeface="Georgia" panose="02040502050405020303" pitchFamily="18" charset="0"/>
              </a:rPr>
              <a:t>. 2020 SCC </a:t>
            </a:r>
            <a:r>
              <a:rPr lang="en-US" sz="1600" dirty="0" err="1">
                <a:solidFill>
                  <a:srgbClr val="FF0000"/>
                </a:solidFill>
                <a:latin typeface="Georgia" panose="02040502050405020303" pitchFamily="18" charset="0"/>
              </a:rPr>
              <a:t>OnLine</a:t>
            </a:r>
            <a:r>
              <a:rPr lang="en-US" sz="1600" dirty="0">
                <a:solidFill>
                  <a:srgbClr val="FF0000"/>
                </a:solidFill>
                <a:latin typeface="Georgia" panose="02040502050405020303" pitchFamily="18" charset="0"/>
              </a:rPr>
              <a:t> </a:t>
            </a:r>
            <a:r>
              <a:rPr lang="en-US" sz="1600" dirty="0" err="1">
                <a:solidFill>
                  <a:srgbClr val="FF0000"/>
                </a:solidFill>
                <a:latin typeface="Georgia" panose="02040502050405020303" pitchFamily="18" charset="0"/>
              </a:rPr>
              <a:t>Gau</a:t>
            </a:r>
            <a:r>
              <a:rPr lang="en-US" sz="1600" dirty="0">
                <a:solidFill>
                  <a:srgbClr val="FF0000"/>
                </a:solidFill>
                <a:latin typeface="Georgia" panose="02040502050405020303" pitchFamily="18" charset="0"/>
              </a:rPr>
              <a:t> 3818 .​</a:t>
            </a:r>
          </a:p>
          <a:p>
            <a:pPr algn="just"/>
            <a:r>
              <a:rPr lang="en-US" sz="1600" dirty="0">
                <a:latin typeface="Georgia" panose="02040502050405020303" pitchFamily="18" charset="0"/>
              </a:rPr>
              <a:t>Final position - </a:t>
            </a:r>
            <a:r>
              <a:rPr lang="en-US" sz="1600" dirty="0">
                <a:solidFill>
                  <a:srgbClr val="FF0000"/>
                </a:solidFill>
                <a:latin typeface="Georgia" panose="02040502050405020303" pitchFamily="18" charset="0"/>
              </a:rPr>
              <a:t>Vijay </a:t>
            </a:r>
            <a:r>
              <a:rPr lang="en-US" sz="1600" dirty="0" err="1">
                <a:solidFill>
                  <a:srgbClr val="FF0000"/>
                </a:solidFill>
                <a:latin typeface="Georgia" panose="02040502050405020303" pitchFamily="18" charset="0"/>
              </a:rPr>
              <a:t>Madanlal</a:t>
            </a:r>
            <a:r>
              <a:rPr lang="en-US" sz="1600" dirty="0">
                <a:solidFill>
                  <a:srgbClr val="FF0000"/>
                </a:solidFill>
                <a:latin typeface="Georgia" panose="02040502050405020303" pitchFamily="18" charset="0"/>
              </a:rPr>
              <a:t> </a:t>
            </a:r>
            <a:r>
              <a:rPr lang="en-US" sz="1600" dirty="0" err="1">
                <a:solidFill>
                  <a:srgbClr val="FF0000"/>
                </a:solidFill>
                <a:latin typeface="Georgia" panose="02040502050405020303" pitchFamily="18" charset="0"/>
              </a:rPr>
              <a:t>Coudhary</a:t>
            </a:r>
            <a:r>
              <a:rPr lang="en-US" sz="1600" dirty="0">
                <a:solidFill>
                  <a:srgbClr val="FF0000"/>
                </a:solidFill>
                <a:latin typeface="Georgia" panose="02040502050405020303" pitchFamily="18" charset="0"/>
              </a:rPr>
              <a:t> v. UOI &amp; </a:t>
            </a:r>
            <a:r>
              <a:rPr lang="en-US" sz="1600" dirty="0" err="1">
                <a:solidFill>
                  <a:srgbClr val="FF0000"/>
                </a:solidFill>
                <a:latin typeface="Georgia" panose="02040502050405020303" pitchFamily="18" charset="0"/>
              </a:rPr>
              <a:t>Ors</a:t>
            </a:r>
            <a:r>
              <a:rPr lang="en-US" sz="1600" dirty="0">
                <a:solidFill>
                  <a:srgbClr val="FF0000"/>
                </a:solidFill>
                <a:latin typeface="Georgia" panose="02040502050405020303" pitchFamily="18" charset="0"/>
              </a:rPr>
              <a:t>. 2022 SCC </a:t>
            </a:r>
            <a:r>
              <a:rPr lang="en-US" sz="1600" dirty="0" err="1">
                <a:solidFill>
                  <a:srgbClr val="FF0000"/>
                </a:solidFill>
                <a:latin typeface="Georgia" panose="02040502050405020303" pitchFamily="18" charset="0"/>
              </a:rPr>
              <a:t>OnLine</a:t>
            </a:r>
            <a:r>
              <a:rPr lang="en-US" sz="1600" dirty="0">
                <a:solidFill>
                  <a:srgbClr val="FF0000"/>
                </a:solidFill>
                <a:latin typeface="Georgia" panose="02040502050405020303" pitchFamily="18" charset="0"/>
              </a:rPr>
              <a:t> SC 929 </a:t>
            </a:r>
            <a:r>
              <a:rPr lang="en-US" sz="1600" dirty="0">
                <a:latin typeface="Georgia" panose="02040502050405020303" pitchFamily="18" charset="0"/>
              </a:rPr>
              <a:t>held that it is only upon recording satisfaction regarding the twin requirements referred to in sub-section (1) of Section 5, can the </a:t>
            </a:r>
            <a:r>
              <a:rPr lang="en-US" sz="1600" dirty="0" err="1">
                <a:latin typeface="Georgia" panose="02040502050405020303" pitchFamily="18" charset="0"/>
              </a:rPr>
              <a:t>authorised</a:t>
            </a:r>
            <a:r>
              <a:rPr lang="en-US" sz="1600" dirty="0">
                <a:latin typeface="Georgia" panose="02040502050405020303" pitchFamily="18" charset="0"/>
              </a:rPr>
              <a:t> officer proceed to issue order of provisional attachment of such proceeds of crime.​</a:t>
            </a:r>
          </a:p>
        </p:txBody>
      </p:sp>
    </p:spTree>
    <p:extLst>
      <p:ext uri="{BB962C8B-B14F-4D97-AF65-F5344CB8AC3E}">
        <p14:creationId xmlns:p14="http://schemas.microsoft.com/office/powerpoint/2010/main" val="4002347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0023B-1D6B-C91D-FAF5-223E4EA5C2E4}"/>
              </a:ext>
            </a:extLst>
          </p:cNvPr>
          <p:cNvSpPr>
            <a:spLocks noGrp="1"/>
          </p:cNvSpPr>
          <p:nvPr>
            <p:ph type="title"/>
          </p:nvPr>
        </p:nvSpPr>
        <p:spPr>
          <a:xfrm>
            <a:off x="876300" y="415735"/>
            <a:ext cx="9905999" cy="905065"/>
          </a:xfrm>
        </p:spPr>
        <p:txBody>
          <a:bodyPr/>
          <a:lstStyle/>
          <a:p>
            <a:r>
              <a:rPr lang="en-US" dirty="0"/>
              <a:t>Continued….. </a:t>
            </a:r>
          </a:p>
        </p:txBody>
      </p:sp>
      <p:sp>
        <p:nvSpPr>
          <p:cNvPr id="3" name="Content Placeholder 2">
            <a:extLst>
              <a:ext uri="{FF2B5EF4-FFF2-40B4-BE49-F238E27FC236}">
                <a16:creationId xmlns:a16="http://schemas.microsoft.com/office/drawing/2014/main" id="{A109FFB8-8D66-3EBD-9194-D68240764E8D}"/>
              </a:ext>
            </a:extLst>
          </p:cNvPr>
          <p:cNvSpPr>
            <a:spLocks noGrp="1"/>
          </p:cNvSpPr>
          <p:nvPr>
            <p:ph idx="1"/>
          </p:nvPr>
        </p:nvSpPr>
        <p:spPr>
          <a:xfrm>
            <a:off x="635000" y="1485900"/>
            <a:ext cx="10934700" cy="4413244"/>
          </a:xfrm>
        </p:spPr>
        <p:txBody>
          <a:bodyPr>
            <a:normAutofit fontScale="92500" lnSpcReduction="20000"/>
          </a:bodyPr>
          <a:lstStyle/>
          <a:p>
            <a:pPr marL="457200" algn="just">
              <a:lnSpc>
                <a:spcPct val="150000"/>
              </a:lnSpc>
            </a:pPr>
            <a:r>
              <a:rPr lang="en-US" sz="1800" b="1" kern="100" dirty="0">
                <a:solidFill>
                  <a:srgbClr val="FF0000"/>
                </a:solidFill>
                <a:effectLst/>
                <a:latin typeface="Georgia" panose="02040502050405020303" pitchFamily="18" charset="0"/>
                <a:ea typeface="Calibri" panose="020F0502020204030204" pitchFamily="34" charset="0"/>
                <a:cs typeface="Times New Roman" panose="02020603050405020304" pitchFamily="18" charset="0"/>
              </a:rPr>
              <a:t>Regional Office, Syndicate Bank, v. The Joint Director, Directorate of Enforcement, Jaipur, FPA-PMLA-1853/JP/2017 dated May 21, 2019:</a:t>
            </a:r>
            <a:r>
              <a:rPr lang="en-US" sz="1800" kern="100" dirty="0">
                <a:solidFill>
                  <a:srgbClr val="FF0000"/>
                </a:solidFill>
                <a:effectLst/>
                <a:latin typeface="Georgia" panose="02040502050405020303" pitchFamily="18" charset="0"/>
                <a:ea typeface="Calibri" panose="020F0502020204030204" pitchFamily="34" charset="0"/>
                <a:cs typeface="Times New Roman" panose="02020603050405020304" pitchFamily="18" charset="0"/>
              </a:rPr>
              <a:t> </a:t>
            </a:r>
            <a:r>
              <a:rPr lang="en-US" sz="1800" kern="100" dirty="0">
                <a:effectLst/>
                <a:latin typeface="Georgia" panose="02040502050405020303" pitchFamily="18" charset="0"/>
                <a:ea typeface="Calibri" panose="020F0502020204030204" pitchFamily="34" charset="0"/>
                <a:cs typeface="Times New Roman" panose="02020603050405020304" pitchFamily="18" charset="0"/>
              </a:rPr>
              <a:t>the Appellate Tribunal set aside an attachment order where the Directorate had not communicated any reasons to believe while passing the Provisional Attachment Order by relying on the Judgement of the Supreme Court in C.B. Gautam v. Union of India 1993 (1) SCC 78.​</a:t>
            </a:r>
            <a:endParaRPr lang="en-IN" sz="1800" kern="100" dirty="0">
              <a:effectLst/>
              <a:latin typeface="Georgia" panose="02040502050405020303" pitchFamily="18" charset="0"/>
              <a:ea typeface="Calibri" panose="020F0502020204030204" pitchFamily="34" charset="0"/>
              <a:cs typeface="Times New Roman" panose="02020603050405020304" pitchFamily="18" charset="0"/>
            </a:endParaRPr>
          </a:p>
          <a:p>
            <a:pPr marL="457200" algn="just">
              <a:lnSpc>
                <a:spcPct val="150000"/>
              </a:lnSpc>
            </a:pPr>
            <a:r>
              <a:rPr lang="en-US" sz="1800" b="1" kern="100" dirty="0">
                <a:effectLst/>
                <a:latin typeface="Georgia" panose="02040502050405020303" pitchFamily="18" charset="0"/>
                <a:ea typeface="Calibri" panose="020F0502020204030204" pitchFamily="34" charset="0"/>
                <a:cs typeface="Times New Roman" panose="02020603050405020304" pitchFamily="18" charset="0"/>
              </a:rPr>
              <a:t>Grounds of Arrest:</a:t>
            </a:r>
            <a:r>
              <a:rPr lang="en-US" sz="1800" kern="100" dirty="0">
                <a:effectLst/>
                <a:latin typeface="Georgia" panose="02040502050405020303" pitchFamily="18" charset="0"/>
                <a:ea typeface="Calibri" panose="020F0502020204030204" pitchFamily="34" charset="0"/>
                <a:cs typeface="Times New Roman" panose="02020603050405020304" pitchFamily="18" charset="0"/>
              </a:rPr>
              <a:t> In </a:t>
            </a:r>
            <a:r>
              <a:rPr lang="en-US" sz="1800" kern="100" dirty="0">
                <a:solidFill>
                  <a:srgbClr val="FF0000"/>
                </a:solidFill>
                <a:effectLst/>
                <a:latin typeface="Georgia" panose="02040502050405020303" pitchFamily="18" charset="0"/>
                <a:ea typeface="Calibri" panose="020F0502020204030204" pitchFamily="34" charset="0"/>
                <a:cs typeface="Times New Roman" panose="02020603050405020304" pitchFamily="18" charset="0"/>
              </a:rPr>
              <a:t>Pankaj Bansal versus Union of India &amp; </a:t>
            </a:r>
            <a:r>
              <a:rPr lang="en-US" sz="1800" kern="100" dirty="0" err="1">
                <a:solidFill>
                  <a:srgbClr val="FF0000"/>
                </a:solidFill>
                <a:effectLst/>
                <a:latin typeface="Georgia" panose="02040502050405020303" pitchFamily="18" charset="0"/>
                <a:ea typeface="Calibri" panose="020F0502020204030204" pitchFamily="34" charset="0"/>
                <a:cs typeface="Times New Roman" panose="02020603050405020304" pitchFamily="18" charset="0"/>
              </a:rPr>
              <a:t>Ors</a:t>
            </a:r>
            <a:r>
              <a:rPr lang="en-US" sz="1800" kern="100" dirty="0">
                <a:solidFill>
                  <a:srgbClr val="FF0000"/>
                </a:solidFill>
                <a:effectLst/>
                <a:latin typeface="Georgia" panose="02040502050405020303" pitchFamily="18" charset="0"/>
                <a:ea typeface="Calibri" panose="020F0502020204030204" pitchFamily="34" charset="0"/>
                <a:cs typeface="Times New Roman" panose="02020603050405020304" pitchFamily="18" charset="0"/>
              </a:rPr>
              <a:t> 2023 SCC </a:t>
            </a:r>
            <a:r>
              <a:rPr lang="en-US" sz="1800" kern="100" dirty="0" err="1">
                <a:solidFill>
                  <a:srgbClr val="FF0000"/>
                </a:solidFill>
                <a:effectLst/>
                <a:latin typeface="Georgia" panose="02040502050405020303" pitchFamily="18" charset="0"/>
                <a:ea typeface="Calibri" panose="020F0502020204030204" pitchFamily="34" charset="0"/>
                <a:cs typeface="Times New Roman" panose="02020603050405020304" pitchFamily="18" charset="0"/>
              </a:rPr>
              <a:t>OnLine</a:t>
            </a:r>
            <a:r>
              <a:rPr lang="en-US" sz="1800" kern="100" dirty="0">
                <a:solidFill>
                  <a:srgbClr val="FF0000"/>
                </a:solidFill>
                <a:effectLst/>
                <a:latin typeface="Georgia" panose="02040502050405020303" pitchFamily="18" charset="0"/>
                <a:ea typeface="Calibri" panose="020F0502020204030204" pitchFamily="34" charset="0"/>
                <a:cs typeface="Times New Roman" panose="02020603050405020304" pitchFamily="18" charset="0"/>
              </a:rPr>
              <a:t> SC 1244</a:t>
            </a:r>
            <a:r>
              <a:rPr lang="en-US" sz="1800" kern="100" dirty="0">
                <a:effectLst/>
                <a:latin typeface="Georgia" panose="02040502050405020303" pitchFamily="18" charset="0"/>
                <a:ea typeface="Calibri" panose="020F0502020204030204" pitchFamily="34" charset="0"/>
                <a:cs typeface="Times New Roman" panose="02020603050405020304" pitchFamily="18" charset="0"/>
              </a:rPr>
              <a:t>, The Supreme Court held that an arrest made by Directorate of Enforcement (‘ED’) without furnishing the grounds of arrest to the accused in writing at the time of arrest is illegal and mere non-cooperation of a witness in response to the summons would not be enough to render him/her liable to be arrested. It was further directed that the court while remanding any person arrested by the ED, has a foremost duty to verify and ensure that the arrest is valid and lawful failing which the order of remand would fail on that ground itself.</a:t>
            </a:r>
            <a:endParaRPr lang="en-IN" sz="1800" kern="100" dirty="0">
              <a:effectLst/>
              <a:latin typeface="Georgia" panose="02040502050405020303"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570681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C96C9-6108-14C0-BEFE-ED5DEC66807E}"/>
              </a:ext>
            </a:extLst>
          </p:cNvPr>
          <p:cNvSpPr>
            <a:spLocks noGrp="1"/>
          </p:cNvSpPr>
          <p:nvPr>
            <p:ph type="title"/>
          </p:nvPr>
        </p:nvSpPr>
        <p:spPr>
          <a:xfrm>
            <a:off x="669074" y="359979"/>
            <a:ext cx="10519626" cy="1360898"/>
          </a:xfrm>
        </p:spPr>
        <p:txBody>
          <a:bodyPr>
            <a:normAutofit/>
          </a:bodyPr>
          <a:lstStyle/>
          <a:p>
            <a:r>
              <a:rPr lang="en-US" sz="3400" dirty="0">
                <a:latin typeface="Georgia" panose="02040502050405020303" pitchFamily="18" charset="0"/>
              </a:rPr>
              <a:t>Whether proceeds of crime is enough for provisional attachment of property? ​</a:t>
            </a:r>
          </a:p>
        </p:txBody>
      </p:sp>
      <p:sp>
        <p:nvSpPr>
          <p:cNvPr id="3" name="Content Placeholder 2">
            <a:extLst>
              <a:ext uri="{FF2B5EF4-FFF2-40B4-BE49-F238E27FC236}">
                <a16:creationId xmlns:a16="http://schemas.microsoft.com/office/drawing/2014/main" id="{BA5780D8-16C6-8C0E-960C-20706E558389}"/>
              </a:ext>
            </a:extLst>
          </p:cNvPr>
          <p:cNvSpPr>
            <a:spLocks noGrp="1"/>
          </p:cNvSpPr>
          <p:nvPr>
            <p:ph idx="1"/>
          </p:nvPr>
        </p:nvSpPr>
        <p:spPr>
          <a:xfrm>
            <a:off x="669074" y="2415395"/>
            <a:ext cx="10716321" cy="3561657"/>
          </a:xfrm>
        </p:spPr>
        <p:txBody>
          <a:bodyPr>
            <a:normAutofit/>
          </a:bodyPr>
          <a:lstStyle/>
          <a:p>
            <a:pPr algn="just"/>
            <a:r>
              <a:rPr lang="en-US" sz="2100" dirty="0">
                <a:latin typeface="Georgia" panose="02040502050405020303" pitchFamily="18" charset="0"/>
              </a:rPr>
              <a:t>A plain reading of the provisions of Section 5(1) does not support the contention that the moment any person is found to be in possession of any proceeds of crime, it must be presumed that such person would be likely to conceal, transfer or deal with such proceeds to frustrate confiscation proceedings under Chapter III of Prevention of Money Laundering Act. </a:t>
            </a:r>
            <a:r>
              <a:rPr lang="en-US" sz="2100" dirty="0">
                <a:solidFill>
                  <a:srgbClr val="FF0000"/>
                </a:solidFill>
                <a:latin typeface="Georgia" panose="02040502050405020303" pitchFamily="18" charset="0"/>
              </a:rPr>
              <a:t>Digambar </a:t>
            </a:r>
            <a:r>
              <a:rPr lang="en-US" sz="2100" dirty="0" err="1">
                <a:solidFill>
                  <a:srgbClr val="FF0000"/>
                </a:solidFill>
                <a:latin typeface="Georgia" panose="02040502050405020303" pitchFamily="18" charset="0"/>
              </a:rPr>
              <a:t>Kamat</a:t>
            </a:r>
            <a:r>
              <a:rPr lang="en-US" sz="2100" dirty="0">
                <a:solidFill>
                  <a:srgbClr val="FF0000"/>
                </a:solidFill>
                <a:latin typeface="Georgia" panose="02040502050405020303" pitchFamily="18" charset="0"/>
              </a:rPr>
              <a:t> &amp; </a:t>
            </a:r>
            <a:r>
              <a:rPr lang="en-US" sz="2100" dirty="0" err="1">
                <a:solidFill>
                  <a:srgbClr val="FF0000"/>
                </a:solidFill>
                <a:latin typeface="Georgia" panose="02040502050405020303" pitchFamily="18" charset="0"/>
              </a:rPr>
              <a:t>Ors</a:t>
            </a:r>
            <a:r>
              <a:rPr lang="en-US" sz="2100" dirty="0">
                <a:solidFill>
                  <a:srgbClr val="FF0000"/>
                </a:solidFill>
                <a:latin typeface="Georgia" panose="02040502050405020303" pitchFamily="18" charset="0"/>
              </a:rPr>
              <a:t>. V. Joint Director 2020 SCC </a:t>
            </a:r>
            <a:r>
              <a:rPr lang="en-US" sz="2100" dirty="0" err="1">
                <a:solidFill>
                  <a:srgbClr val="FF0000"/>
                </a:solidFill>
                <a:latin typeface="Georgia" panose="02040502050405020303" pitchFamily="18" charset="0"/>
              </a:rPr>
              <a:t>OnLine</a:t>
            </a:r>
            <a:r>
              <a:rPr lang="en-US" sz="2100" dirty="0">
                <a:solidFill>
                  <a:srgbClr val="FF0000"/>
                </a:solidFill>
                <a:latin typeface="Georgia" panose="02040502050405020303" pitchFamily="18" charset="0"/>
              </a:rPr>
              <a:t> Bom 1899.​</a:t>
            </a:r>
          </a:p>
          <a:p>
            <a:pPr algn="just"/>
            <a:r>
              <a:rPr lang="en-US" sz="2100" dirty="0">
                <a:latin typeface="Georgia" panose="02040502050405020303" pitchFamily="18" charset="0"/>
              </a:rPr>
              <a:t>There has to be a satisfaction that if the property involved in money-laundering or ‘proceeds of crime’ are not attached, such non-attachment might frustrate the confiscation proceedings under the Act. </a:t>
            </a:r>
            <a:r>
              <a:rPr lang="en-US" sz="2100" dirty="0">
                <a:solidFill>
                  <a:srgbClr val="FF0000"/>
                </a:solidFill>
                <a:latin typeface="Georgia" panose="02040502050405020303" pitchFamily="18" charset="0"/>
              </a:rPr>
              <a:t>Vijay </a:t>
            </a:r>
            <a:r>
              <a:rPr lang="en-US" sz="2100" dirty="0" err="1">
                <a:solidFill>
                  <a:srgbClr val="FF0000"/>
                </a:solidFill>
                <a:latin typeface="Georgia" panose="02040502050405020303" pitchFamily="18" charset="0"/>
              </a:rPr>
              <a:t>Madanlal</a:t>
            </a:r>
            <a:r>
              <a:rPr lang="en-US" sz="2100" dirty="0">
                <a:solidFill>
                  <a:srgbClr val="FF0000"/>
                </a:solidFill>
                <a:latin typeface="Georgia" panose="02040502050405020303" pitchFamily="18" charset="0"/>
              </a:rPr>
              <a:t> </a:t>
            </a:r>
            <a:r>
              <a:rPr lang="en-US" sz="2100" dirty="0" err="1">
                <a:solidFill>
                  <a:srgbClr val="FF0000"/>
                </a:solidFill>
                <a:latin typeface="Georgia" panose="02040502050405020303" pitchFamily="18" charset="0"/>
              </a:rPr>
              <a:t>Coudhary</a:t>
            </a:r>
            <a:r>
              <a:rPr lang="en-US" sz="2100" dirty="0">
                <a:solidFill>
                  <a:srgbClr val="FF0000"/>
                </a:solidFill>
                <a:latin typeface="Georgia" panose="02040502050405020303" pitchFamily="18" charset="0"/>
              </a:rPr>
              <a:t> v. UOI &amp; </a:t>
            </a:r>
            <a:r>
              <a:rPr lang="en-US" sz="2100" dirty="0" err="1">
                <a:solidFill>
                  <a:srgbClr val="FF0000"/>
                </a:solidFill>
                <a:latin typeface="Georgia" panose="02040502050405020303" pitchFamily="18" charset="0"/>
              </a:rPr>
              <a:t>Ors</a:t>
            </a:r>
            <a:r>
              <a:rPr lang="en-US" sz="2100" dirty="0">
                <a:solidFill>
                  <a:srgbClr val="FF0000"/>
                </a:solidFill>
                <a:latin typeface="Georgia" panose="02040502050405020303" pitchFamily="18" charset="0"/>
              </a:rPr>
              <a:t>. 2022 SCC </a:t>
            </a:r>
            <a:r>
              <a:rPr lang="en-US" sz="2100" dirty="0" err="1">
                <a:solidFill>
                  <a:srgbClr val="FF0000"/>
                </a:solidFill>
                <a:latin typeface="Georgia" panose="02040502050405020303" pitchFamily="18" charset="0"/>
              </a:rPr>
              <a:t>OnLine</a:t>
            </a:r>
            <a:r>
              <a:rPr lang="en-US" sz="2100" dirty="0">
                <a:solidFill>
                  <a:srgbClr val="FF0000"/>
                </a:solidFill>
                <a:latin typeface="Georgia" panose="02040502050405020303" pitchFamily="18" charset="0"/>
              </a:rPr>
              <a:t> SC 929. </a:t>
            </a:r>
          </a:p>
        </p:txBody>
      </p:sp>
    </p:spTree>
    <p:extLst>
      <p:ext uri="{BB962C8B-B14F-4D97-AF65-F5344CB8AC3E}">
        <p14:creationId xmlns:p14="http://schemas.microsoft.com/office/powerpoint/2010/main" val="32584669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0C14C-63B7-7A68-4C48-0839C3FBF9E3}"/>
              </a:ext>
            </a:extLst>
          </p:cNvPr>
          <p:cNvSpPr>
            <a:spLocks noGrp="1"/>
          </p:cNvSpPr>
          <p:nvPr>
            <p:ph type="title"/>
          </p:nvPr>
        </p:nvSpPr>
        <p:spPr>
          <a:xfrm>
            <a:off x="630044" y="278407"/>
            <a:ext cx="10788805" cy="914773"/>
          </a:xfrm>
        </p:spPr>
        <p:txBody>
          <a:bodyPr/>
          <a:lstStyle/>
          <a:p>
            <a:r>
              <a:rPr lang="en-US" dirty="0">
                <a:latin typeface="Georgia" panose="02040502050405020303" pitchFamily="18" charset="0"/>
              </a:rPr>
              <a:t>Interplay with IBC</a:t>
            </a:r>
          </a:p>
        </p:txBody>
      </p:sp>
      <p:sp>
        <p:nvSpPr>
          <p:cNvPr id="3" name="Content Placeholder 2">
            <a:extLst>
              <a:ext uri="{FF2B5EF4-FFF2-40B4-BE49-F238E27FC236}">
                <a16:creationId xmlns:a16="http://schemas.microsoft.com/office/drawing/2014/main" id="{0BB9C2EC-4C40-5DF1-28C0-6EAC679E17CE}"/>
              </a:ext>
            </a:extLst>
          </p:cNvPr>
          <p:cNvSpPr>
            <a:spLocks noGrp="1"/>
          </p:cNvSpPr>
          <p:nvPr>
            <p:ph idx="1"/>
          </p:nvPr>
        </p:nvSpPr>
        <p:spPr>
          <a:xfrm>
            <a:off x="401444" y="1193180"/>
            <a:ext cx="11463454" cy="4672361"/>
          </a:xfrm>
        </p:spPr>
        <p:txBody>
          <a:bodyPr>
            <a:noAutofit/>
          </a:bodyPr>
          <a:lstStyle/>
          <a:p>
            <a:pPr algn="just">
              <a:lnSpc>
                <a:spcPct val="120000"/>
              </a:lnSpc>
            </a:pPr>
            <a:r>
              <a:rPr lang="en-US" sz="1400" dirty="0">
                <a:latin typeface="Georgia" panose="02040502050405020303" pitchFamily="18" charset="0"/>
              </a:rPr>
              <a:t>The Delhi High Court in the case of In </a:t>
            </a:r>
            <a:r>
              <a:rPr lang="en-US" sz="1400" dirty="0">
                <a:solidFill>
                  <a:srgbClr val="FF0000"/>
                </a:solidFill>
                <a:latin typeface="Georgia" panose="02040502050405020303" pitchFamily="18" charset="0"/>
              </a:rPr>
              <a:t>Nitin Jain Liquidator PSL Limited v. Enforcement Directorate 2021 SCC </a:t>
            </a:r>
            <a:r>
              <a:rPr lang="en-US" sz="1400" dirty="0" err="1">
                <a:solidFill>
                  <a:srgbClr val="FF0000"/>
                </a:solidFill>
                <a:latin typeface="Georgia" panose="02040502050405020303" pitchFamily="18" charset="0"/>
              </a:rPr>
              <a:t>OnLine</a:t>
            </a:r>
            <a:r>
              <a:rPr lang="en-US" sz="1400" dirty="0">
                <a:solidFill>
                  <a:srgbClr val="FF0000"/>
                </a:solidFill>
                <a:latin typeface="Georgia" panose="02040502050405020303" pitchFamily="18" charset="0"/>
              </a:rPr>
              <a:t> Del 5281: (2022) 287 DLT 625: (2022) 2 BC 213 </a:t>
            </a:r>
            <a:r>
              <a:rPr lang="en-US" sz="1400" dirty="0">
                <a:latin typeface="Georgia" panose="02040502050405020303" pitchFamily="18" charset="0"/>
              </a:rPr>
              <a:t>dealt with the interplay between Prevention of Money Laundering Act and the Insolvency and Bankruptcy Code. The Court held that the two statutes have a distinct legislative aim and policy backing its enactment. In the event that a conflict arises as a result of the exercise of the two authorities' respective powers, it is the responsibility of the courts to understand the legislative framework and to engage in a process of reconciliation that will allow the parties to fulfil their obligations to the extent that they do not interfere with or encroach on any areas that are reserved and specifically required by the competing statutes to be exclusively controlled and governed by that statute. Once the Legislature has chosen to step in and introduce a specific provision for cessation of liabilities and prosecution, it is that alone which must govern, resolve and determine the extent to which powers under the Prevention of Money Laundering Act can be permitted in law to be exercised while a resolution or liquidation process is ongoing. </a:t>
            </a:r>
          </a:p>
          <a:p>
            <a:pPr algn="just">
              <a:lnSpc>
                <a:spcPct val="120000"/>
              </a:lnSpc>
            </a:pPr>
            <a:r>
              <a:rPr lang="en-US" sz="1400" dirty="0">
                <a:latin typeface="Georgia" panose="02040502050405020303" pitchFamily="18" charset="0"/>
              </a:rPr>
              <a:t>Another interesting aspect of the interplay between the two statutes that focus largely on </a:t>
            </a:r>
            <a:r>
              <a:rPr lang="en-US" sz="1400" dirty="0" err="1">
                <a:latin typeface="Georgia" panose="02040502050405020303" pitchFamily="18" charset="0"/>
              </a:rPr>
              <a:t>asssets</a:t>
            </a:r>
            <a:r>
              <a:rPr lang="en-US" sz="1400" dirty="0">
                <a:latin typeface="Georgia" panose="02040502050405020303" pitchFamily="18" charset="0"/>
              </a:rPr>
              <a:t> can be seen in </a:t>
            </a:r>
            <a:r>
              <a:rPr lang="en-US" sz="1400" dirty="0">
                <a:solidFill>
                  <a:srgbClr val="FF0000"/>
                </a:solidFill>
                <a:latin typeface="Georgia" panose="02040502050405020303" pitchFamily="18" charset="0"/>
              </a:rPr>
              <a:t>SBER Bank v. </a:t>
            </a:r>
            <a:r>
              <a:rPr lang="en-US" sz="1400" dirty="0" err="1">
                <a:solidFill>
                  <a:srgbClr val="FF0000"/>
                </a:solidFill>
                <a:latin typeface="Georgia" panose="02040502050405020303" pitchFamily="18" charset="0"/>
              </a:rPr>
              <a:t>Varrsana</a:t>
            </a:r>
            <a:r>
              <a:rPr lang="en-US" sz="1400" dirty="0">
                <a:solidFill>
                  <a:srgbClr val="FF0000"/>
                </a:solidFill>
                <a:latin typeface="Georgia" panose="02040502050405020303" pitchFamily="18" charset="0"/>
              </a:rPr>
              <a:t> </a:t>
            </a:r>
            <a:r>
              <a:rPr lang="en-US" sz="1400" dirty="0" err="1">
                <a:solidFill>
                  <a:srgbClr val="FF0000"/>
                </a:solidFill>
                <a:latin typeface="Georgia" panose="02040502050405020303" pitchFamily="18" charset="0"/>
              </a:rPr>
              <a:t>Ispat</a:t>
            </a:r>
            <a:r>
              <a:rPr lang="en-US" sz="1400" dirty="0">
                <a:solidFill>
                  <a:srgbClr val="FF0000"/>
                </a:solidFill>
                <a:latin typeface="Georgia" panose="02040502050405020303" pitchFamily="18" charset="0"/>
              </a:rPr>
              <a:t> Ltd. [2020] 118 </a:t>
            </a:r>
            <a:r>
              <a:rPr lang="en-US" sz="1400" dirty="0" err="1">
                <a:solidFill>
                  <a:srgbClr val="FF0000"/>
                </a:solidFill>
                <a:latin typeface="Georgia" panose="02040502050405020303" pitchFamily="18" charset="0"/>
              </a:rPr>
              <a:t>taxmann.com</a:t>
            </a:r>
            <a:r>
              <a:rPr lang="en-US" sz="1400" dirty="0">
                <a:solidFill>
                  <a:srgbClr val="FF0000"/>
                </a:solidFill>
                <a:latin typeface="Georgia" panose="02040502050405020303" pitchFamily="18" charset="0"/>
              </a:rPr>
              <a:t> 141 (NCLT - Kolkata) [22-07-2020]</a:t>
            </a:r>
            <a:r>
              <a:rPr lang="en-US" sz="1400" dirty="0">
                <a:latin typeface="Georgia" panose="02040502050405020303" pitchFamily="18" charset="0"/>
              </a:rPr>
              <a:t> where the Kolkata NCLT held that “what we understood is that section 32-A prohibits any action to be taken by the respondent as against properties of the CD undergoing CIRP or undergoing liquidation. But it would not have any application to the designated partner or an officer who is in default or was in any manner in-charge of or responsible to CD for conduct of its business or associated in any manner who was directly or indirectly involved in commission of such offence. To sum up the properties of a CD under liquidation is also to be exempted from the purview of the commission of such offence. In view of the above said position of law we are of the considered opinion that a liquidator can proceed with the sale of the assets even if it is under attachment by the respondent, to continue the time bound process of liquidation under the provisions of the Code and upon completion of the sale proceedings the buyer can take appropriate steps to release the attachment. It appears to us that the attachment and confiscation of properties of a CD undergoing CIRP or liquidation become void under section 32-A of the Code”. </a:t>
            </a:r>
          </a:p>
        </p:txBody>
      </p:sp>
    </p:spTree>
    <p:extLst>
      <p:ext uri="{BB962C8B-B14F-4D97-AF65-F5344CB8AC3E}">
        <p14:creationId xmlns:p14="http://schemas.microsoft.com/office/powerpoint/2010/main" val="33659779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E9178-4B49-4258-64FA-7987134CFAA5}"/>
              </a:ext>
            </a:extLst>
          </p:cNvPr>
          <p:cNvSpPr>
            <a:spLocks noGrp="1"/>
          </p:cNvSpPr>
          <p:nvPr>
            <p:ph type="title"/>
          </p:nvPr>
        </p:nvSpPr>
        <p:spPr>
          <a:xfrm>
            <a:off x="812800" y="278407"/>
            <a:ext cx="9905999" cy="1360898"/>
          </a:xfrm>
        </p:spPr>
        <p:txBody>
          <a:bodyPr/>
          <a:lstStyle/>
          <a:p>
            <a:r>
              <a:rPr lang="en-US" dirty="0">
                <a:latin typeface="Georgia" panose="02040502050405020303" pitchFamily="18" charset="0"/>
              </a:rPr>
              <a:t>Continued….. </a:t>
            </a:r>
          </a:p>
        </p:txBody>
      </p:sp>
      <p:sp>
        <p:nvSpPr>
          <p:cNvPr id="3" name="Content Placeholder 2">
            <a:extLst>
              <a:ext uri="{FF2B5EF4-FFF2-40B4-BE49-F238E27FC236}">
                <a16:creationId xmlns:a16="http://schemas.microsoft.com/office/drawing/2014/main" id="{2ABADADD-EB4C-5C1C-8591-B2BD97C4233D}"/>
              </a:ext>
            </a:extLst>
          </p:cNvPr>
          <p:cNvSpPr>
            <a:spLocks noGrp="1"/>
          </p:cNvSpPr>
          <p:nvPr>
            <p:ph idx="1"/>
          </p:nvPr>
        </p:nvSpPr>
        <p:spPr>
          <a:xfrm>
            <a:off x="812800" y="1511300"/>
            <a:ext cx="10236199" cy="4387844"/>
          </a:xfrm>
        </p:spPr>
        <p:txBody>
          <a:bodyPr>
            <a:normAutofit fontScale="85000" lnSpcReduction="20000"/>
          </a:bodyPr>
          <a:lstStyle/>
          <a:p>
            <a:pPr marL="457200" algn="just">
              <a:lnSpc>
                <a:spcPct val="150000"/>
              </a:lnSpc>
            </a:pPr>
            <a:r>
              <a:rPr lang="en-US" sz="1800" kern="100" dirty="0">
                <a:latin typeface="Georgia" panose="02040502050405020303" pitchFamily="18" charset="0"/>
                <a:ea typeface="Calibri" panose="020F0502020204030204" pitchFamily="34" charset="0"/>
                <a:cs typeface="Times New Roman" panose="02020603050405020304" pitchFamily="18" charset="0"/>
              </a:rPr>
              <a:t>In </a:t>
            </a:r>
            <a:r>
              <a:rPr lang="en-US" sz="1800" b="1" kern="100" dirty="0">
                <a:solidFill>
                  <a:srgbClr val="FF0000"/>
                </a:solidFill>
                <a:latin typeface="Georgia" panose="02040502050405020303" pitchFamily="18" charset="0"/>
                <a:ea typeface="Calibri" panose="020F0502020204030204" pitchFamily="34" charset="0"/>
                <a:cs typeface="Times New Roman" panose="02020603050405020304" pitchFamily="18" charset="0"/>
              </a:rPr>
              <a:t>Shiv Charan &amp; </a:t>
            </a:r>
            <a:r>
              <a:rPr lang="en-US" sz="1800" b="1" kern="100" dirty="0" err="1">
                <a:solidFill>
                  <a:srgbClr val="FF0000"/>
                </a:solidFill>
                <a:latin typeface="Georgia" panose="02040502050405020303" pitchFamily="18" charset="0"/>
                <a:ea typeface="Calibri" panose="020F0502020204030204" pitchFamily="34" charset="0"/>
                <a:cs typeface="Times New Roman" panose="02020603050405020304" pitchFamily="18" charset="0"/>
              </a:rPr>
              <a:t>Ors</a:t>
            </a:r>
            <a:r>
              <a:rPr lang="en-US" sz="1800" b="1" kern="100" dirty="0">
                <a:solidFill>
                  <a:srgbClr val="FF0000"/>
                </a:solidFill>
                <a:latin typeface="Georgia" panose="02040502050405020303" pitchFamily="18" charset="0"/>
                <a:ea typeface="Calibri" panose="020F0502020204030204" pitchFamily="34" charset="0"/>
                <a:cs typeface="Times New Roman" panose="02020603050405020304" pitchFamily="18" charset="0"/>
              </a:rPr>
              <a:t>. V. Adjudicating Authority 2024 SCC </a:t>
            </a:r>
            <a:r>
              <a:rPr lang="en-US" sz="1800" b="1" kern="100" dirty="0" err="1">
                <a:solidFill>
                  <a:srgbClr val="FF0000"/>
                </a:solidFill>
                <a:latin typeface="Georgia" panose="02040502050405020303" pitchFamily="18" charset="0"/>
                <a:ea typeface="Calibri" panose="020F0502020204030204" pitchFamily="34" charset="0"/>
                <a:cs typeface="Times New Roman" panose="02020603050405020304" pitchFamily="18" charset="0"/>
              </a:rPr>
              <a:t>OnLine</a:t>
            </a:r>
            <a:r>
              <a:rPr lang="en-US" sz="1800" b="1" kern="100" dirty="0">
                <a:solidFill>
                  <a:srgbClr val="FF0000"/>
                </a:solidFill>
                <a:latin typeface="Georgia" panose="02040502050405020303" pitchFamily="18" charset="0"/>
                <a:ea typeface="Calibri" panose="020F0502020204030204" pitchFamily="34" charset="0"/>
                <a:cs typeface="Times New Roman" panose="02020603050405020304" pitchFamily="18" charset="0"/>
              </a:rPr>
              <a:t> Bom 701 </a:t>
            </a:r>
            <a:r>
              <a:rPr lang="en-US" sz="1800" kern="100" dirty="0">
                <a:latin typeface="Georgia" panose="02040502050405020303" pitchFamily="18" charset="0"/>
                <a:ea typeface="Calibri" panose="020F0502020204030204" pitchFamily="34" charset="0"/>
                <a:cs typeface="Times New Roman" panose="02020603050405020304" pitchFamily="18" charset="0"/>
              </a:rPr>
              <a:t>– the Bombay High Court held “As a consequence of Section 32A of the IBC, 2016, the ED must now necessarily release the attachment on the Attached Properties, without being bogged down by the question of how to interpret the continuation of attachment after the commencement of the CIRP and before the Approval Order, and the implications for the same under Section 14 of the IBC, 2016” and “quasi-judicial authorities wielding powers of a civil court in relation to the functioning of a State agency such as the ED, have a role that is distinct and separate from the executive authorities in the same agency. The former are inherently a statutory check and balance on the latter.”</a:t>
            </a:r>
          </a:p>
          <a:p>
            <a:pPr marL="457200" algn="just">
              <a:lnSpc>
                <a:spcPct val="150000"/>
              </a:lnSpc>
            </a:pPr>
            <a:r>
              <a:rPr lang="en-US" sz="1800" b="1" kern="100" dirty="0">
                <a:effectLst/>
                <a:latin typeface="Georgia" panose="02040502050405020303" pitchFamily="18" charset="0"/>
                <a:ea typeface="Calibri" panose="020F0502020204030204" pitchFamily="34" charset="0"/>
                <a:cs typeface="Times New Roman" panose="02020603050405020304" pitchFamily="18" charset="0"/>
              </a:rPr>
              <a:t>In </a:t>
            </a:r>
            <a:r>
              <a:rPr lang="en-US" sz="1800" b="1" kern="100" dirty="0">
                <a:solidFill>
                  <a:srgbClr val="FF0000"/>
                </a:solidFill>
                <a:effectLst/>
                <a:latin typeface="Georgia" panose="02040502050405020303" pitchFamily="18" charset="0"/>
                <a:ea typeface="Calibri" panose="020F0502020204030204" pitchFamily="34" charset="0"/>
                <a:cs typeface="Times New Roman" panose="02020603050405020304" pitchFamily="18" charset="0"/>
              </a:rPr>
              <a:t>Rajiv Chakraborty v. Directorate of Enforcement, judgement dated 11th November 2022,</a:t>
            </a:r>
            <a:r>
              <a:rPr lang="en-US" sz="1800" kern="100" dirty="0">
                <a:solidFill>
                  <a:srgbClr val="FF0000"/>
                </a:solidFill>
                <a:effectLst/>
                <a:latin typeface="Georgia" panose="02040502050405020303" pitchFamily="18" charset="0"/>
                <a:ea typeface="Calibri" panose="020F0502020204030204" pitchFamily="34" charset="0"/>
                <a:cs typeface="Times New Roman" panose="02020603050405020304" pitchFamily="18" charset="0"/>
              </a:rPr>
              <a:t> </a:t>
            </a:r>
            <a:r>
              <a:rPr lang="en-US" sz="1800" kern="100" dirty="0">
                <a:effectLst/>
                <a:latin typeface="Georgia" panose="02040502050405020303" pitchFamily="18" charset="0"/>
                <a:ea typeface="Calibri" panose="020F0502020204030204" pitchFamily="34" charset="0"/>
                <a:cs typeface="Times New Roman" panose="02020603050405020304" pitchFamily="18" charset="0"/>
              </a:rPr>
              <a:t>while dealing with the scope of Section 14 of the IBC, the Hon'ble Delhi High Court has laid down that in view of Section 32A, authorities under the PMLA would cease to have the power to attach or confiscate once a resolution plan has been approved, and that the legislature has chosen to place an embargo on continuance of criminal proceedings only once a resolution plan had been approved. The Hon'ble High Court further held that the introduction of Section 32A was the last expression of intent of the legislature, and therefore, the embodiment of the extent to which provisions of the PMLA are to give way to proceedings under the Code.</a:t>
            </a:r>
            <a:endParaRPr lang="en-IN" sz="1800" kern="100" dirty="0">
              <a:effectLst/>
              <a:latin typeface="Georgia" panose="02040502050405020303"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528183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A1DA3-684D-5B86-1E54-C2543E8300C6}"/>
              </a:ext>
            </a:extLst>
          </p:cNvPr>
          <p:cNvSpPr>
            <a:spLocks noGrp="1"/>
          </p:cNvSpPr>
          <p:nvPr>
            <p:ph type="title"/>
          </p:nvPr>
        </p:nvSpPr>
        <p:spPr>
          <a:xfrm>
            <a:off x="507380" y="278407"/>
            <a:ext cx="9905999" cy="758656"/>
          </a:xfrm>
        </p:spPr>
        <p:txBody>
          <a:bodyPr/>
          <a:lstStyle/>
          <a:p>
            <a:r>
              <a:rPr lang="en-US" dirty="0"/>
              <a:t>Interplay with Income Tax Act </a:t>
            </a:r>
          </a:p>
        </p:txBody>
      </p:sp>
      <p:sp>
        <p:nvSpPr>
          <p:cNvPr id="3" name="Content Placeholder 2">
            <a:extLst>
              <a:ext uri="{FF2B5EF4-FFF2-40B4-BE49-F238E27FC236}">
                <a16:creationId xmlns:a16="http://schemas.microsoft.com/office/drawing/2014/main" id="{579DA70A-05CA-901E-5BC5-39AED16E353E}"/>
              </a:ext>
            </a:extLst>
          </p:cNvPr>
          <p:cNvSpPr>
            <a:spLocks noGrp="1"/>
          </p:cNvSpPr>
          <p:nvPr>
            <p:ph idx="1"/>
          </p:nvPr>
        </p:nvSpPr>
        <p:spPr>
          <a:xfrm>
            <a:off x="507380" y="1391728"/>
            <a:ext cx="11268308" cy="4911306"/>
          </a:xfrm>
        </p:spPr>
        <p:txBody>
          <a:bodyPr>
            <a:noAutofit/>
          </a:bodyPr>
          <a:lstStyle/>
          <a:p>
            <a:pPr algn="just"/>
            <a:r>
              <a:rPr lang="en-US" sz="1800" dirty="0">
                <a:latin typeface="Georgia" panose="02040502050405020303" pitchFamily="18" charset="0"/>
              </a:rPr>
              <a:t>The Income-tax Act, 1961, (IT ACT) is a legislation for the collection of tax based on the Income of a person. A plethora of the provisions of the IT ACT deal with the levy of tax, however, prosecution is provided for by the Chapter XXII of the Act. None of the offences under the IT Act find a place of the schedule to the PMLA and therefore a mere prosecution under the IT Act cannot ipso facto give rise to PMLA proceedings. In fact, the Supreme Court in the celebrated Judgment of </a:t>
            </a:r>
            <a:r>
              <a:rPr lang="en-US" sz="1800" dirty="0">
                <a:solidFill>
                  <a:srgbClr val="FF0000"/>
                </a:solidFill>
                <a:latin typeface="Georgia" panose="02040502050405020303" pitchFamily="18" charset="0"/>
              </a:rPr>
              <a:t>Vijay </a:t>
            </a:r>
            <a:r>
              <a:rPr lang="en-US" sz="1800" dirty="0" err="1">
                <a:solidFill>
                  <a:srgbClr val="FF0000"/>
                </a:solidFill>
                <a:latin typeface="Georgia" panose="02040502050405020303" pitchFamily="18" charset="0"/>
              </a:rPr>
              <a:t>Madanlal</a:t>
            </a:r>
            <a:r>
              <a:rPr lang="en-US" sz="1800" dirty="0">
                <a:solidFill>
                  <a:srgbClr val="FF0000"/>
                </a:solidFill>
                <a:latin typeface="Georgia" panose="02040502050405020303" pitchFamily="18" charset="0"/>
              </a:rPr>
              <a:t> Choudhary v. Union of India 2022 SCC </a:t>
            </a:r>
            <a:r>
              <a:rPr lang="en-US" sz="1800" dirty="0" err="1">
                <a:solidFill>
                  <a:srgbClr val="FF0000"/>
                </a:solidFill>
                <a:latin typeface="Georgia" panose="02040502050405020303" pitchFamily="18" charset="0"/>
              </a:rPr>
              <a:t>OnLine</a:t>
            </a:r>
            <a:r>
              <a:rPr lang="en-US" sz="1800" dirty="0">
                <a:solidFill>
                  <a:srgbClr val="FF0000"/>
                </a:solidFill>
                <a:latin typeface="Georgia" panose="02040502050405020303" pitchFamily="18" charset="0"/>
              </a:rPr>
              <a:t> SC 92</a:t>
            </a:r>
            <a:r>
              <a:rPr lang="en-US" sz="1800" dirty="0">
                <a:latin typeface="Georgia" panose="02040502050405020303" pitchFamily="18" charset="0"/>
              </a:rPr>
              <a:t>9 held that possession of unaccounted property acquired by legal means may be actionable for tax violations and yet, will not be regarded as proceeds of crime unless the concerned tax legislation prescribes such violation as an offense and that the said offense is included in the Schedule of Prevention of Money Laundering Act.</a:t>
            </a:r>
          </a:p>
          <a:p>
            <a:pPr algn="just"/>
            <a:r>
              <a:rPr lang="en-US" sz="1800" dirty="0">
                <a:latin typeface="Georgia" panose="02040502050405020303" pitchFamily="18" charset="0"/>
              </a:rPr>
              <a:t>The Appellate Tribunal for PMLA in the matter of </a:t>
            </a:r>
            <a:r>
              <a:rPr lang="en-US" sz="1800" dirty="0">
                <a:solidFill>
                  <a:srgbClr val="FF0000"/>
                </a:solidFill>
                <a:latin typeface="Georgia" panose="02040502050405020303" pitchFamily="18" charset="0"/>
              </a:rPr>
              <a:t>M/s. GLS Films Industries Pvt. v. The Deputy Director Directorate of Enforcement, Patna, 2019 SCC </a:t>
            </a:r>
            <a:r>
              <a:rPr lang="en-US" sz="1800" dirty="0" err="1">
                <a:solidFill>
                  <a:srgbClr val="FF0000"/>
                </a:solidFill>
                <a:latin typeface="Georgia" panose="02040502050405020303" pitchFamily="18" charset="0"/>
              </a:rPr>
              <a:t>OnLine</a:t>
            </a:r>
            <a:r>
              <a:rPr lang="en-US" sz="1800" dirty="0">
                <a:solidFill>
                  <a:srgbClr val="FF0000"/>
                </a:solidFill>
                <a:latin typeface="Georgia" panose="02040502050405020303" pitchFamily="18" charset="0"/>
              </a:rPr>
              <a:t> ATPMLA 48 </a:t>
            </a:r>
            <a:r>
              <a:rPr lang="en-US" sz="1800" dirty="0">
                <a:latin typeface="Georgia" panose="02040502050405020303" pitchFamily="18" charset="0"/>
              </a:rPr>
              <a:t>observed that suspicious transactions as to deposit of Indian currencies exceeding set limit are required to be reported as per Prevention of Money Laundering Act maintenance of record Rules, 2005. Any contravention of it shall be inquired by Director, Financial Intelligence Unit and not by the Enforcement Directorate for action against banks. The Appellate Tribunal also noticed that the conversion of black money in white is within the domain of Income Tax authorities and that the Enforcement Directorate enforcing the Prevention of Money Laundering Act has no authority to assume jurisdiction on the basis of apprehension about the deposit cash as “proceeds of crime” and proceed for attachment.</a:t>
            </a:r>
          </a:p>
        </p:txBody>
      </p:sp>
    </p:spTree>
    <p:extLst>
      <p:ext uri="{BB962C8B-B14F-4D97-AF65-F5344CB8AC3E}">
        <p14:creationId xmlns:p14="http://schemas.microsoft.com/office/powerpoint/2010/main" val="13399800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59BB5-8704-E178-ACF5-B63715741EC9}"/>
              </a:ext>
            </a:extLst>
          </p:cNvPr>
          <p:cNvSpPr>
            <a:spLocks noGrp="1"/>
          </p:cNvSpPr>
          <p:nvPr>
            <p:ph type="title"/>
          </p:nvPr>
        </p:nvSpPr>
        <p:spPr>
          <a:xfrm>
            <a:off x="574288" y="278407"/>
            <a:ext cx="9905999" cy="1360898"/>
          </a:xfrm>
        </p:spPr>
        <p:txBody>
          <a:bodyPr/>
          <a:lstStyle/>
          <a:p>
            <a:r>
              <a:rPr lang="en-US" dirty="0">
                <a:latin typeface="Georgia" panose="02040502050405020303" pitchFamily="18" charset="0"/>
              </a:rPr>
              <a:t>Continued…..</a:t>
            </a:r>
          </a:p>
        </p:txBody>
      </p:sp>
      <p:sp>
        <p:nvSpPr>
          <p:cNvPr id="3" name="Content Placeholder 2">
            <a:extLst>
              <a:ext uri="{FF2B5EF4-FFF2-40B4-BE49-F238E27FC236}">
                <a16:creationId xmlns:a16="http://schemas.microsoft.com/office/drawing/2014/main" id="{D8FECF09-1630-7AD4-CACA-AA9BFFE16086}"/>
              </a:ext>
            </a:extLst>
          </p:cNvPr>
          <p:cNvSpPr>
            <a:spLocks noGrp="1"/>
          </p:cNvSpPr>
          <p:nvPr>
            <p:ph idx="1"/>
          </p:nvPr>
        </p:nvSpPr>
        <p:spPr>
          <a:xfrm>
            <a:off x="657922" y="1550020"/>
            <a:ext cx="10959790" cy="4349124"/>
          </a:xfrm>
        </p:spPr>
        <p:txBody>
          <a:bodyPr>
            <a:normAutofit/>
          </a:bodyPr>
          <a:lstStyle/>
          <a:p>
            <a:pPr algn="just"/>
            <a:r>
              <a:rPr lang="en-US" sz="2000" dirty="0">
                <a:latin typeface="Georgia" panose="02040502050405020303" pitchFamily="18" charset="0"/>
              </a:rPr>
              <a:t>Another interesting aspect which pertains to both the IT Act and the PMLA is the invocation of standalone offences like Section 120B of the Indian Penal Code. Section 120B of the IPC is the punishment for criminal conspiracy. Naturally an offence punishing a person for conspiracy must also invoke another offence for which the criminal conspiracy was done. However, in several case in both the IT Act and the PMLA, prosecution proceedings have been initiated simply on basis of Section 120B. The same was challenged in </a:t>
            </a:r>
            <a:r>
              <a:rPr lang="en-US" sz="2000" dirty="0" err="1">
                <a:solidFill>
                  <a:srgbClr val="FF0000"/>
                </a:solidFill>
                <a:latin typeface="Georgia" panose="02040502050405020303" pitchFamily="18" charset="0"/>
              </a:rPr>
              <a:t>Sachin</a:t>
            </a:r>
            <a:r>
              <a:rPr lang="en-US" sz="2000" dirty="0">
                <a:solidFill>
                  <a:srgbClr val="FF0000"/>
                </a:solidFill>
                <a:latin typeface="Georgia" panose="02040502050405020303" pitchFamily="18" charset="0"/>
              </a:rPr>
              <a:t> Narayan v. Income-tax Officer, [2019] 417 ITR 641 </a:t>
            </a:r>
            <a:r>
              <a:rPr lang="en-US" sz="2000" dirty="0">
                <a:latin typeface="Georgia" panose="02040502050405020303" pitchFamily="18" charset="0"/>
              </a:rPr>
              <a:t>wherein the petitioner’s contention was that the alleged offence under Section 120B cannot be viewed in isolation. The absence of a predicate offence under the IT Act that is scheduled under the PMLA would make proceedings under PMLA void. </a:t>
            </a:r>
          </a:p>
          <a:p>
            <a:pPr algn="just"/>
            <a:r>
              <a:rPr lang="en-US" sz="2000" dirty="0">
                <a:latin typeface="Georgia" panose="02040502050405020303" pitchFamily="18" charset="0"/>
              </a:rPr>
              <a:t>The Apex Court also expressed its views on this issue in the case of </a:t>
            </a:r>
            <a:r>
              <a:rPr lang="en-US" sz="2000" dirty="0" err="1">
                <a:solidFill>
                  <a:srgbClr val="FF0000"/>
                </a:solidFill>
                <a:latin typeface="Georgia" panose="02040502050405020303" pitchFamily="18" charset="0"/>
              </a:rPr>
              <a:t>Pavana</a:t>
            </a:r>
            <a:r>
              <a:rPr lang="en-US" sz="2000" dirty="0">
                <a:solidFill>
                  <a:srgbClr val="FF0000"/>
                </a:solidFill>
                <a:latin typeface="Georgia" panose="02040502050405020303" pitchFamily="18" charset="0"/>
              </a:rPr>
              <a:t> </a:t>
            </a:r>
            <a:r>
              <a:rPr lang="en-US" sz="2000" dirty="0" err="1">
                <a:solidFill>
                  <a:srgbClr val="FF0000"/>
                </a:solidFill>
                <a:latin typeface="Georgia" panose="02040502050405020303" pitchFamily="18" charset="0"/>
              </a:rPr>
              <a:t>Dibbur</a:t>
            </a:r>
            <a:r>
              <a:rPr lang="en-US" sz="2000" dirty="0">
                <a:solidFill>
                  <a:srgbClr val="FF0000"/>
                </a:solidFill>
                <a:latin typeface="Georgia" panose="02040502050405020303" pitchFamily="18" charset="0"/>
              </a:rPr>
              <a:t> v. DE 2023 SCC </a:t>
            </a:r>
            <a:r>
              <a:rPr lang="en-US" sz="2000" dirty="0" err="1">
                <a:solidFill>
                  <a:srgbClr val="FF0000"/>
                </a:solidFill>
                <a:latin typeface="Georgia" panose="02040502050405020303" pitchFamily="18" charset="0"/>
              </a:rPr>
              <a:t>OnLine</a:t>
            </a:r>
            <a:r>
              <a:rPr lang="en-US" sz="2000" dirty="0">
                <a:solidFill>
                  <a:srgbClr val="FF0000"/>
                </a:solidFill>
                <a:latin typeface="Georgia" panose="02040502050405020303" pitchFamily="18" charset="0"/>
              </a:rPr>
              <a:t> SC 1586, [2023] 157 </a:t>
            </a:r>
            <a:r>
              <a:rPr lang="en-US" sz="2000" dirty="0" err="1">
                <a:solidFill>
                  <a:srgbClr val="FF0000"/>
                </a:solidFill>
                <a:latin typeface="Georgia" panose="02040502050405020303" pitchFamily="18" charset="0"/>
              </a:rPr>
              <a:t>taxman.com</a:t>
            </a:r>
            <a:r>
              <a:rPr lang="en-US" sz="2000" dirty="0">
                <a:solidFill>
                  <a:srgbClr val="FF0000"/>
                </a:solidFill>
                <a:latin typeface="Georgia" panose="02040502050405020303" pitchFamily="18" charset="0"/>
              </a:rPr>
              <a:t> 10 (SC). </a:t>
            </a:r>
            <a:r>
              <a:rPr lang="en-US" sz="2000" dirty="0">
                <a:latin typeface="Georgia" panose="02040502050405020303" pitchFamily="18" charset="0"/>
              </a:rPr>
              <a:t>The Hon’ble Supreme Court held that the offence punishable under Section 120-B of the IPC would become a scheduled offence only if the conspiracy alleged is of committing an offence which is specifically included in the Schedule.</a:t>
            </a:r>
          </a:p>
        </p:txBody>
      </p:sp>
    </p:spTree>
    <p:extLst>
      <p:ext uri="{BB962C8B-B14F-4D97-AF65-F5344CB8AC3E}">
        <p14:creationId xmlns:p14="http://schemas.microsoft.com/office/powerpoint/2010/main" val="33936145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C7D6A-CDF4-1E6A-F8D3-D89BB32DCFAA}"/>
              </a:ext>
            </a:extLst>
          </p:cNvPr>
          <p:cNvSpPr>
            <a:spLocks noGrp="1"/>
          </p:cNvSpPr>
          <p:nvPr>
            <p:ph type="title"/>
          </p:nvPr>
        </p:nvSpPr>
        <p:spPr>
          <a:xfrm>
            <a:off x="325243" y="501657"/>
            <a:ext cx="11541513" cy="914399"/>
          </a:xfrm>
        </p:spPr>
        <p:txBody>
          <a:bodyPr>
            <a:normAutofit fontScale="90000"/>
          </a:bodyPr>
          <a:lstStyle/>
          <a:p>
            <a:r>
              <a:rPr lang="en-US" sz="3600" dirty="0">
                <a:latin typeface="Georgia" panose="02040502050405020303" pitchFamily="18" charset="0"/>
              </a:rPr>
              <a:t>Interplay with Foreign Exchange Management Act, 1999</a:t>
            </a:r>
          </a:p>
        </p:txBody>
      </p:sp>
      <p:sp>
        <p:nvSpPr>
          <p:cNvPr id="3" name="Content Placeholder 2">
            <a:extLst>
              <a:ext uri="{FF2B5EF4-FFF2-40B4-BE49-F238E27FC236}">
                <a16:creationId xmlns:a16="http://schemas.microsoft.com/office/drawing/2014/main" id="{30D5C4A3-7A24-6311-ABC0-9C91FCCAFC21}"/>
              </a:ext>
            </a:extLst>
          </p:cNvPr>
          <p:cNvSpPr>
            <a:spLocks noGrp="1"/>
          </p:cNvSpPr>
          <p:nvPr>
            <p:ph idx="1"/>
          </p:nvPr>
        </p:nvSpPr>
        <p:spPr>
          <a:xfrm>
            <a:off x="535260" y="2317629"/>
            <a:ext cx="11151218" cy="3581513"/>
          </a:xfrm>
        </p:spPr>
        <p:txBody>
          <a:bodyPr>
            <a:normAutofit/>
          </a:bodyPr>
          <a:lstStyle/>
          <a:p>
            <a:pPr algn="just"/>
            <a:r>
              <a:rPr lang="en-US" sz="2000" dirty="0">
                <a:latin typeface="Georgia" panose="02040502050405020303" pitchFamily="18" charset="0"/>
              </a:rPr>
              <a:t>FERA, in turn was enacted to replace the Foreign Exchange Regulation Act, 1947 which was originally enacted as a temporary measure. As the focus shifted from the regulation of Foreign Exchange to the management of the same, FERA was replaced by FEMA which is widely considered to be more liberal in nature. No sections of the FEMA find themselves included in the schedule to the PMLA. Therefore, FEMA proceedings cannot trigger PMLA.</a:t>
            </a:r>
          </a:p>
          <a:p>
            <a:pPr algn="just"/>
            <a:r>
              <a:rPr lang="en-US" sz="2000" dirty="0">
                <a:latin typeface="Georgia" panose="02040502050405020303" pitchFamily="18" charset="0"/>
              </a:rPr>
              <a:t>However, FEMA, much like the PMLA, is also enforced by the Directorate of Enforcement which is also responsible for the Investigation, attachment and prosecution proceedings under the PMLA. As the agency for proceedings under both the acts are the same, there is a high level of synergy possible between the two acts in as much as sharing of financial intelligence and assistance in enforcement of the PMLA is concerned. </a:t>
            </a:r>
          </a:p>
        </p:txBody>
      </p:sp>
    </p:spTree>
    <p:extLst>
      <p:ext uri="{BB962C8B-B14F-4D97-AF65-F5344CB8AC3E}">
        <p14:creationId xmlns:p14="http://schemas.microsoft.com/office/powerpoint/2010/main" val="23114168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41920-19B0-47A6-DAFE-A93C156E893C}"/>
              </a:ext>
            </a:extLst>
          </p:cNvPr>
          <p:cNvSpPr>
            <a:spLocks noGrp="1"/>
          </p:cNvSpPr>
          <p:nvPr>
            <p:ph type="title"/>
          </p:nvPr>
        </p:nvSpPr>
        <p:spPr>
          <a:xfrm>
            <a:off x="323386" y="301083"/>
            <a:ext cx="11441152" cy="1371600"/>
          </a:xfrm>
        </p:spPr>
        <p:txBody>
          <a:bodyPr>
            <a:normAutofit/>
          </a:bodyPr>
          <a:lstStyle/>
          <a:p>
            <a:pPr algn="just"/>
            <a:r>
              <a:rPr lang="en-US" sz="3300" dirty="0">
                <a:latin typeface="Georgia" panose="02040502050405020303" pitchFamily="18" charset="0"/>
              </a:rPr>
              <a:t>Interplay with Black Money (Undisclosed Foreign Income and Assets) and Imposition of Tax Act, 2015</a:t>
            </a:r>
          </a:p>
        </p:txBody>
      </p:sp>
      <p:sp>
        <p:nvSpPr>
          <p:cNvPr id="3" name="Content Placeholder 2">
            <a:extLst>
              <a:ext uri="{FF2B5EF4-FFF2-40B4-BE49-F238E27FC236}">
                <a16:creationId xmlns:a16="http://schemas.microsoft.com/office/drawing/2014/main" id="{FCB5DA03-9906-E54A-5E95-0EC8284FE481}"/>
              </a:ext>
            </a:extLst>
          </p:cNvPr>
          <p:cNvSpPr>
            <a:spLocks noGrp="1"/>
          </p:cNvSpPr>
          <p:nvPr>
            <p:ph idx="1"/>
          </p:nvPr>
        </p:nvSpPr>
        <p:spPr>
          <a:xfrm>
            <a:off x="457200" y="2829464"/>
            <a:ext cx="11307338" cy="3069680"/>
          </a:xfrm>
        </p:spPr>
        <p:txBody>
          <a:bodyPr>
            <a:normAutofit/>
          </a:bodyPr>
          <a:lstStyle/>
          <a:p>
            <a:pPr algn="just"/>
            <a:r>
              <a:rPr lang="en-US" sz="1600" dirty="0">
                <a:latin typeface="Georgia" panose="02040502050405020303" pitchFamily="18" charset="0"/>
              </a:rPr>
              <a:t>Only Section 51 of the Black Money Act is scheduled under PMLA. Section 51 deals with two different offences: - Evasion of tax and evasion of payment of tax. These can trigger the PMLA. In as far as evasion of tax is considered, the minimum period of imprisonment prescribed is the same as the minimum sentence under the PMLA while the maximum period exceeds the period of 7 years that is prescribed by the PMLA for non-drug related offences. However, for evading the payment of tax, the minimum period of imprisonment is three months while the maximum is three years, which makes the maximum period of imprisonment under Section 51(2) of the Black Money Act the same as the minimum period of imprisonment prescribed by the PMLA leading to a very disproportionate result. The Black Money Act is administered by the officers of the Income Tax Department and therefore the provisions with respect to assisting in proceedings under the PMLA and the sharing of information shall be identical to that discussed under the IT Act.</a:t>
            </a:r>
          </a:p>
          <a:p>
            <a:pPr algn="just"/>
            <a:endParaRPr lang="en-US" sz="1600" dirty="0">
              <a:latin typeface="Georgia" panose="02040502050405020303" pitchFamily="18" charset="0"/>
            </a:endParaRPr>
          </a:p>
        </p:txBody>
      </p:sp>
    </p:spTree>
    <p:extLst>
      <p:ext uri="{BB962C8B-B14F-4D97-AF65-F5344CB8AC3E}">
        <p14:creationId xmlns:p14="http://schemas.microsoft.com/office/powerpoint/2010/main" val="1724975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2F4ED-BA07-C65C-ED3F-03686460256A}"/>
              </a:ext>
            </a:extLst>
          </p:cNvPr>
          <p:cNvSpPr>
            <a:spLocks noGrp="1"/>
          </p:cNvSpPr>
          <p:nvPr>
            <p:ph type="title"/>
          </p:nvPr>
        </p:nvSpPr>
        <p:spPr>
          <a:xfrm>
            <a:off x="524107" y="356839"/>
            <a:ext cx="11173521" cy="1193181"/>
          </a:xfrm>
        </p:spPr>
        <p:txBody>
          <a:bodyPr>
            <a:normAutofit fontScale="90000"/>
          </a:bodyPr>
          <a:lstStyle/>
          <a:p>
            <a:r>
              <a:rPr lang="en-US" dirty="0">
                <a:latin typeface="Georgia" panose="02040502050405020303" pitchFamily="18" charset="0"/>
              </a:rPr>
              <a:t>Interplay with Prohibition of Benami Property Transactions Act, 1988</a:t>
            </a:r>
          </a:p>
        </p:txBody>
      </p:sp>
      <p:sp>
        <p:nvSpPr>
          <p:cNvPr id="3" name="Content Placeholder 2">
            <a:extLst>
              <a:ext uri="{FF2B5EF4-FFF2-40B4-BE49-F238E27FC236}">
                <a16:creationId xmlns:a16="http://schemas.microsoft.com/office/drawing/2014/main" id="{48643BC4-2F79-DE82-63ED-5C0C0EF902F7}"/>
              </a:ext>
            </a:extLst>
          </p:cNvPr>
          <p:cNvSpPr>
            <a:spLocks noGrp="1"/>
          </p:cNvSpPr>
          <p:nvPr>
            <p:ph idx="1"/>
          </p:nvPr>
        </p:nvSpPr>
        <p:spPr>
          <a:xfrm>
            <a:off x="412596" y="2340634"/>
            <a:ext cx="11449203" cy="3831566"/>
          </a:xfrm>
        </p:spPr>
        <p:txBody>
          <a:bodyPr>
            <a:noAutofit/>
          </a:bodyPr>
          <a:lstStyle/>
          <a:p>
            <a:pPr algn="just"/>
            <a:r>
              <a:rPr lang="en-US" sz="1650" dirty="0">
                <a:latin typeface="Georgia" panose="02040502050405020303" pitchFamily="18" charset="0"/>
              </a:rPr>
              <a:t>The word ‘benami’ literally means ‘without a name’. The Supreme Court in observed that numerous reasons, some desirable and some undesirable, were contributory factors for the proliferation of such a practice of holding property in someone else’s name in India such as secret provisions for families within Hindu Joint family system, mitigation of social and political risk, defrauding creditors and Evasion of taxes. The original 1998 Act was generally considered a paper tiger for the purposes of dissuading benami transactions for the reasons of inadequate provisions to </a:t>
            </a:r>
            <a:r>
              <a:rPr lang="en-US" sz="1650" dirty="0" err="1">
                <a:latin typeface="Georgia" panose="02040502050405020303" pitchFamily="18" charset="0"/>
              </a:rPr>
              <a:t>penalise</a:t>
            </a:r>
            <a:r>
              <a:rPr lang="en-US" sz="1650" dirty="0">
                <a:latin typeface="Georgia" panose="02040502050405020303" pitchFamily="18" charset="0"/>
              </a:rPr>
              <a:t>, punish and confiscate the properties. The 2016 amendment on the other hand as brought about a sea of change in the provisions and is placed to be far more effective in prohibiting Benami Transactions. No provisions of the Benami Act find themselves included in the schedule to the PMLA and therefore they cannot give rise to PMLA proceedings. However, Benami transactions are usually complicated and involve intricate questions of fact and law that have both civil consequences and may give rise to offences under the general law such as IPC which may be scheduled. If any such scheduled offense can be said to have occurred and if action is initiated by the authorities for Investigating/prosecuting the same, the Directorate of Enforcement may take action under the provisions of the PMLA.  As the Benami Act is administered by the officers of the Income Tax Department and therefore the provisions with respect to assisting in proceedings under the PMLA and the sharing of information shall be identical to that discussed under the IT Act.</a:t>
            </a:r>
          </a:p>
        </p:txBody>
      </p:sp>
    </p:spTree>
    <p:extLst>
      <p:ext uri="{BB962C8B-B14F-4D97-AF65-F5344CB8AC3E}">
        <p14:creationId xmlns:p14="http://schemas.microsoft.com/office/powerpoint/2010/main" val="17430561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67439-868E-4DB8-B0C8-7C5DD99FF50A}"/>
              </a:ext>
            </a:extLst>
          </p:cNvPr>
          <p:cNvSpPr>
            <a:spLocks noGrp="1"/>
          </p:cNvSpPr>
          <p:nvPr>
            <p:ph type="title"/>
          </p:nvPr>
        </p:nvSpPr>
        <p:spPr>
          <a:xfrm>
            <a:off x="635000" y="377635"/>
            <a:ext cx="10706100" cy="1062694"/>
          </a:xfrm>
        </p:spPr>
        <p:txBody>
          <a:bodyPr>
            <a:normAutofit fontScale="90000"/>
          </a:bodyPr>
          <a:lstStyle/>
          <a:p>
            <a:r>
              <a:rPr lang="en-US" dirty="0">
                <a:latin typeface="Georgia" panose="02040502050405020303" pitchFamily="18" charset="0"/>
              </a:rPr>
              <a:t>3rd May 2023 Notification​ - May be Relevant for Advocates and Solicitors </a:t>
            </a:r>
          </a:p>
        </p:txBody>
      </p:sp>
      <p:sp>
        <p:nvSpPr>
          <p:cNvPr id="3" name="Content Placeholder 2">
            <a:extLst>
              <a:ext uri="{FF2B5EF4-FFF2-40B4-BE49-F238E27FC236}">
                <a16:creationId xmlns:a16="http://schemas.microsoft.com/office/drawing/2014/main" id="{CDE4AE15-4D71-05C2-AB43-414E935B3E93}"/>
              </a:ext>
            </a:extLst>
          </p:cNvPr>
          <p:cNvSpPr>
            <a:spLocks noGrp="1"/>
          </p:cNvSpPr>
          <p:nvPr>
            <p:ph idx="1"/>
          </p:nvPr>
        </p:nvSpPr>
        <p:spPr>
          <a:xfrm>
            <a:off x="736600" y="1933903"/>
            <a:ext cx="10604500" cy="4309241"/>
          </a:xfrm>
        </p:spPr>
        <p:txBody>
          <a:bodyPr>
            <a:normAutofit fontScale="47500" lnSpcReduction="20000"/>
          </a:bodyPr>
          <a:lstStyle/>
          <a:p>
            <a:pPr algn="just">
              <a:lnSpc>
                <a:spcPct val="170000"/>
              </a:lnSpc>
            </a:pPr>
            <a:r>
              <a:rPr lang="en-US" sz="2700" dirty="0">
                <a:latin typeface="Georgia" panose="02040502050405020303" pitchFamily="18" charset="0"/>
              </a:rPr>
              <a:t>The notification of 3rd May 2023 of the ministry of finance now includes certain financial transactions carried out by a professional (relevant person) on behalf of a client, in course of his or her profession to be an activity for the purposes of section 2(1)(</a:t>
            </a:r>
            <a:r>
              <a:rPr lang="en-US" sz="2700" dirty="0" err="1">
                <a:latin typeface="Georgia" panose="02040502050405020303" pitchFamily="18" charset="0"/>
              </a:rPr>
              <a:t>sa</a:t>
            </a:r>
            <a:r>
              <a:rPr lang="en-US" sz="2700" dirty="0">
                <a:latin typeface="Georgia" panose="02040502050405020303" pitchFamily="18" charset="0"/>
              </a:rPr>
              <a:t>). These transactions are​ -</a:t>
            </a:r>
          </a:p>
          <a:p>
            <a:pPr algn="just">
              <a:lnSpc>
                <a:spcPct val="170000"/>
              </a:lnSpc>
            </a:pPr>
            <a:r>
              <a:rPr lang="en-US" sz="2700" dirty="0">
                <a:latin typeface="Georgia" panose="02040502050405020303" pitchFamily="18" charset="0"/>
              </a:rPr>
              <a:t>buying and selling of any immovable property;​</a:t>
            </a:r>
          </a:p>
          <a:p>
            <a:pPr algn="just">
              <a:lnSpc>
                <a:spcPct val="170000"/>
              </a:lnSpc>
            </a:pPr>
            <a:r>
              <a:rPr lang="en-US" sz="2700" dirty="0">
                <a:latin typeface="Georgia" panose="02040502050405020303" pitchFamily="18" charset="0"/>
              </a:rPr>
              <a:t>managing of client money, ​</a:t>
            </a:r>
          </a:p>
          <a:p>
            <a:pPr algn="just">
              <a:lnSpc>
                <a:spcPct val="170000"/>
              </a:lnSpc>
            </a:pPr>
            <a:r>
              <a:rPr lang="en-US" sz="2700" dirty="0">
                <a:latin typeface="Georgia" panose="02040502050405020303" pitchFamily="18" charset="0"/>
              </a:rPr>
              <a:t>securities or other assets; ​</a:t>
            </a:r>
          </a:p>
          <a:p>
            <a:pPr algn="just">
              <a:lnSpc>
                <a:spcPct val="170000"/>
              </a:lnSpc>
            </a:pPr>
            <a:r>
              <a:rPr lang="en-US" sz="2700" dirty="0">
                <a:latin typeface="Georgia" panose="02040502050405020303" pitchFamily="18" charset="0"/>
              </a:rPr>
              <a:t>management of bank, savings or securities accounts;​</a:t>
            </a:r>
          </a:p>
          <a:p>
            <a:pPr algn="just">
              <a:lnSpc>
                <a:spcPct val="170000"/>
              </a:lnSpc>
            </a:pPr>
            <a:r>
              <a:rPr lang="en-US" sz="2700" dirty="0">
                <a:latin typeface="Georgia" panose="02040502050405020303" pitchFamily="18" charset="0"/>
              </a:rPr>
              <a:t>organization of contributions for the creation, operation, or management of companies; ​</a:t>
            </a:r>
          </a:p>
          <a:p>
            <a:pPr algn="just">
              <a:lnSpc>
                <a:spcPct val="170000"/>
              </a:lnSpc>
            </a:pPr>
            <a:r>
              <a:rPr lang="en-US" sz="2700" dirty="0">
                <a:latin typeface="Georgia" panose="02040502050405020303" pitchFamily="18" charset="0"/>
              </a:rPr>
              <a:t>creation, operation, or management of companies, limited liability partnerships or trusts, and​</a:t>
            </a:r>
          </a:p>
          <a:p>
            <a:pPr algn="just">
              <a:lnSpc>
                <a:spcPct val="170000"/>
              </a:lnSpc>
            </a:pPr>
            <a:r>
              <a:rPr lang="en-US" sz="2700" dirty="0">
                <a:latin typeface="Georgia" panose="02040502050405020303" pitchFamily="18" charset="0"/>
              </a:rPr>
              <a:t>buying and selling of business entities.​</a:t>
            </a:r>
          </a:p>
          <a:p>
            <a:pPr marL="0" indent="0" algn="just">
              <a:buNone/>
            </a:pPr>
            <a:endParaRPr lang="en-US" dirty="0">
              <a:latin typeface="Georgia" panose="02040502050405020303" pitchFamily="18" charset="0"/>
            </a:endParaRPr>
          </a:p>
        </p:txBody>
      </p:sp>
    </p:spTree>
    <p:extLst>
      <p:ext uri="{BB962C8B-B14F-4D97-AF65-F5344CB8AC3E}">
        <p14:creationId xmlns:p14="http://schemas.microsoft.com/office/powerpoint/2010/main" val="16732954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BC76C-6669-2B2B-9479-8A59E441614E}"/>
              </a:ext>
            </a:extLst>
          </p:cNvPr>
          <p:cNvSpPr>
            <a:spLocks noGrp="1"/>
          </p:cNvSpPr>
          <p:nvPr>
            <p:ph type="title"/>
          </p:nvPr>
        </p:nvSpPr>
        <p:spPr>
          <a:xfrm>
            <a:off x="723900" y="428435"/>
            <a:ext cx="9905999" cy="968565"/>
          </a:xfrm>
        </p:spPr>
        <p:txBody>
          <a:bodyPr/>
          <a:lstStyle/>
          <a:p>
            <a:r>
              <a:rPr lang="en-US" dirty="0">
                <a:latin typeface="Georgia" panose="02040502050405020303" pitchFamily="18" charset="0"/>
              </a:rPr>
              <a:t>“Relevant Person” </a:t>
            </a:r>
          </a:p>
        </p:txBody>
      </p:sp>
      <p:sp>
        <p:nvSpPr>
          <p:cNvPr id="3" name="Content Placeholder 2">
            <a:extLst>
              <a:ext uri="{FF2B5EF4-FFF2-40B4-BE49-F238E27FC236}">
                <a16:creationId xmlns:a16="http://schemas.microsoft.com/office/drawing/2014/main" id="{9BFFD9A5-3831-19DD-9002-B78694B9D0D5}"/>
              </a:ext>
            </a:extLst>
          </p:cNvPr>
          <p:cNvSpPr>
            <a:spLocks noGrp="1"/>
          </p:cNvSpPr>
          <p:nvPr>
            <p:ph idx="1"/>
          </p:nvPr>
        </p:nvSpPr>
        <p:spPr>
          <a:xfrm>
            <a:off x="863600" y="1676400"/>
            <a:ext cx="10185399" cy="4222744"/>
          </a:xfrm>
        </p:spPr>
        <p:txBody>
          <a:bodyPr>
            <a:normAutofit fontScale="70000" lnSpcReduction="20000"/>
          </a:bodyPr>
          <a:lstStyle/>
          <a:p>
            <a:pPr marL="0" indent="0" algn="just">
              <a:buNone/>
            </a:pPr>
            <a:r>
              <a:rPr lang="en-US" dirty="0">
                <a:latin typeface="Georgia" panose="02040502050405020303" pitchFamily="18" charset="0"/>
              </a:rPr>
              <a:t>The Explanation 1 to the Notification states that “For the purposes of this Notification ‘relevant </a:t>
            </a:r>
            <a:r>
              <a:rPr lang="en-US" sz="2900" dirty="0">
                <a:latin typeface="Georgia" panose="02040502050405020303" pitchFamily="18" charset="0"/>
              </a:rPr>
              <a:t>person’ includes </a:t>
            </a:r>
            <a:r>
              <a:rPr lang="en-US" dirty="0">
                <a:latin typeface="Georgia" panose="02040502050405020303" pitchFamily="18" charset="0"/>
              </a:rPr>
              <a:t>:</a:t>
            </a:r>
          </a:p>
          <a:p>
            <a:pPr algn="just"/>
            <a:r>
              <a:rPr lang="en-US" dirty="0">
                <a:latin typeface="Georgia" panose="02040502050405020303" pitchFamily="18" charset="0"/>
              </a:rPr>
              <a:t>an individual who obtained a certificate of practice under section 6 of the Chartered Accountants Act, 1949 (38 of 1949) and practicing individually or through a firm, in whatever manner it has been constituted;​</a:t>
            </a:r>
          </a:p>
          <a:p>
            <a:pPr algn="just"/>
            <a:r>
              <a:rPr lang="en-US" dirty="0">
                <a:latin typeface="Georgia" panose="02040502050405020303" pitchFamily="18" charset="0"/>
              </a:rPr>
              <a:t>an individual who obtained a certificate of practice under section 6 of the Company Secretaries Act, 1980 (56 of 1980) and practicing individually or through a firm, in whatever manner it has been constituted;​</a:t>
            </a:r>
          </a:p>
          <a:p>
            <a:pPr algn="just"/>
            <a:r>
              <a:rPr lang="en-US" dirty="0">
                <a:latin typeface="Georgia" panose="02040502050405020303" pitchFamily="18" charset="0"/>
              </a:rPr>
              <a:t>an individual who has obtained a certificate of practice under section 6 of the Cost and Works Accountants Act, 1959 (23 of 1959) and practicing individually or through a firm, in whatever manner it has been constituted”</a:t>
            </a:r>
          </a:p>
          <a:p>
            <a:pPr algn="just"/>
            <a:endParaRPr lang="en-US" dirty="0">
              <a:latin typeface="Georgia" panose="02040502050405020303" pitchFamily="18" charset="0"/>
            </a:endParaRPr>
          </a:p>
          <a:p>
            <a:pPr marL="0" indent="0" algn="just">
              <a:buNone/>
            </a:pPr>
            <a:r>
              <a:rPr lang="en-US" dirty="0">
                <a:latin typeface="Georgia" panose="02040502050405020303" pitchFamily="18" charset="0"/>
              </a:rPr>
              <a:t>The use of the word ‘includes’ suggests that the list may not be considered as exhaustive and any lawyers, solicitors or law firms providing ‘value added services’ to their clients may be covered as reporting entity. </a:t>
            </a:r>
          </a:p>
        </p:txBody>
      </p:sp>
    </p:spTree>
    <p:extLst>
      <p:ext uri="{BB962C8B-B14F-4D97-AF65-F5344CB8AC3E}">
        <p14:creationId xmlns:p14="http://schemas.microsoft.com/office/powerpoint/2010/main" val="15892026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4EE95-DF32-C1FD-E163-0932DC488E33}"/>
              </a:ext>
            </a:extLst>
          </p:cNvPr>
          <p:cNvSpPr>
            <a:spLocks noGrp="1"/>
          </p:cNvSpPr>
          <p:nvPr>
            <p:ph type="title"/>
          </p:nvPr>
        </p:nvSpPr>
        <p:spPr>
          <a:xfrm>
            <a:off x="618892" y="404584"/>
            <a:ext cx="10889167" cy="1022772"/>
          </a:xfrm>
        </p:spPr>
        <p:txBody>
          <a:bodyPr>
            <a:normAutofit fontScale="90000"/>
          </a:bodyPr>
          <a:lstStyle/>
          <a:p>
            <a:r>
              <a:rPr lang="en-US" dirty="0">
                <a:latin typeface="Georgia" panose="02040502050405020303" pitchFamily="18" charset="0"/>
              </a:rPr>
              <a:t> 9th May 2023 Notification – Relevant for Advocates/Solicitors​</a:t>
            </a:r>
          </a:p>
        </p:txBody>
      </p:sp>
      <p:sp>
        <p:nvSpPr>
          <p:cNvPr id="3" name="Content Placeholder 2">
            <a:extLst>
              <a:ext uri="{FF2B5EF4-FFF2-40B4-BE49-F238E27FC236}">
                <a16:creationId xmlns:a16="http://schemas.microsoft.com/office/drawing/2014/main" id="{67350D05-27E4-6149-70CC-3EB3CF27C57C}"/>
              </a:ext>
            </a:extLst>
          </p:cNvPr>
          <p:cNvSpPr>
            <a:spLocks noGrp="1"/>
          </p:cNvSpPr>
          <p:nvPr>
            <p:ph idx="1"/>
          </p:nvPr>
        </p:nvSpPr>
        <p:spPr>
          <a:xfrm>
            <a:off x="618892" y="1551440"/>
            <a:ext cx="10889167" cy="4901975"/>
          </a:xfrm>
        </p:spPr>
        <p:txBody>
          <a:bodyPr>
            <a:normAutofit fontScale="55000" lnSpcReduction="20000"/>
          </a:bodyPr>
          <a:lstStyle/>
          <a:p>
            <a:pPr algn="just">
              <a:lnSpc>
                <a:spcPct val="170000"/>
              </a:lnSpc>
            </a:pPr>
            <a:r>
              <a:rPr lang="en-US" dirty="0">
                <a:latin typeface="Georgia" panose="02040502050405020303" pitchFamily="18" charset="0"/>
              </a:rPr>
              <a:t>This Notification does not purport to be restricted to any designated professionals, nor are the professionals excluded. Chartered Accountants would therefore be covered under the ambit of this Notification also if they carry out the notified activities in the course of their business on behalf of or for another person. ​</a:t>
            </a:r>
          </a:p>
          <a:p>
            <a:pPr algn="just">
              <a:lnSpc>
                <a:spcPct val="170000"/>
              </a:lnSpc>
            </a:pPr>
            <a:r>
              <a:rPr lang="en-US" dirty="0">
                <a:latin typeface="Georgia" panose="02040502050405020303" pitchFamily="18" charset="0"/>
              </a:rPr>
              <a:t>acting as a formation agent of companies and limited liability partnerships​</a:t>
            </a:r>
          </a:p>
          <a:p>
            <a:pPr algn="just">
              <a:lnSpc>
                <a:spcPct val="170000"/>
              </a:lnSpc>
            </a:pPr>
            <a:r>
              <a:rPr lang="en-US" dirty="0">
                <a:latin typeface="Georgia" panose="02040502050405020303" pitchFamily="18" charset="0"/>
              </a:rPr>
              <a:t>acting as (or arranging for another person to act as) a director or secretary of a company, a partner of a firm or a similar position in relation to other companies and limited liability partnerships;​</a:t>
            </a:r>
          </a:p>
          <a:p>
            <a:pPr algn="just">
              <a:lnSpc>
                <a:spcPct val="170000"/>
              </a:lnSpc>
            </a:pPr>
            <a:r>
              <a:rPr lang="en-US" dirty="0">
                <a:latin typeface="Georgia" panose="02040502050405020303" pitchFamily="18" charset="0"/>
              </a:rPr>
              <a:t>providing a registered office, business address or accommodation, correspondence or administrative address for a company or a limited liability partnership or a trust;​</a:t>
            </a:r>
          </a:p>
          <a:p>
            <a:pPr algn="just">
              <a:lnSpc>
                <a:spcPct val="170000"/>
              </a:lnSpc>
            </a:pPr>
            <a:r>
              <a:rPr lang="en-US" dirty="0">
                <a:latin typeface="Georgia" panose="02040502050405020303" pitchFamily="18" charset="0"/>
              </a:rPr>
              <a:t>acting as (or arranging for another person to act as) a trustee of an express trust or performing the equivalent function for another type of trust; and​</a:t>
            </a:r>
          </a:p>
          <a:p>
            <a:pPr algn="just">
              <a:lnSpc>
                <a:spcPct val="170000"/>
              </a:lnSpc>
            </a:pPr>
            <a:r>
              <a:rPr lang="en-US" dirty="0">
                <a:latin typeface="Georgia" panose="02040502050405020303" pitchFamily="18" charset="0"/>
              </a:rPr>
              <a:t>acting as (or arranging for another person to act as) a nominee shareholder for another person.</a:t>
            </a:r>
          </a:p>
        </p:txBody>
      </p:sp>
    </p:spTree>
    <p:extLst>
      <p:ext uri="{BB962C8B-B14F-4D97-AF65-F5344CB8AC3E}">
        <p14:creationId xmlns:p14="http://schemas.microsoft.com/office/powerpoint/2010/main" val="17302602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305A1-8FDC-5C86-2A05-003193F44EAF}"/>
              </a:ext>
            </a:extLst>
          </p:cNvPr>
          <p:cNvSpPr>
            <a:spLocks noGrp="1"/>
          </p:cNvSpPr>
          <p:nvPr>
            <p:ph type="title"/>
          </p:nvPr>
        </p:nvSpPr>
        <p:spPr>
          <a:xfrm>
            <a:off x="540835" y="426886"/>
            <a:ext cx="11045282" cy="822050"/>
          </a:xfrm>
        </p:spPr>
        <p:txBody>
          <a:bodyPr/>
          <a:lstStyle/>
          <a:p>
            <a:r>
              <a:rPr lang="en-US" dirty="0">
                <a:latin typeface="Georgia" panose="02040502050405020303" pitchFamily="18" charset="0"/>
              </a:rPr>
              <a:t> Understanding the 9th May Notification​</a:t>
            </a:r>
          </a:p>
        </p:txBody>
      </p:sp>
      <p:sp>
        <p:nvSpPr>
          <p:cNvPr id="3" name="Content Placeholder 2">
            <a:extLst>
              <a:ext uri="{FF2B5EF4-FFF2-40B4-BE49-F238E27FC236}">
                <a16:creationId xmlns:a16="http://schemas.microsoft.com/office/drawing/2014/main" id="{76394FFE-C2FC-CBA5-609B-732D6DD7FB6A}"/>
              </a:ext>
            </a:extLst>
          </p:cNvPr>
          <p:cNvSpPr>
            <a:spLocks noGrp="1"/>
          </p:cNvSpPr>
          <p:nvPr>
            <p:ph idx="1"/>
          </p:nvPr>
        </p:nvSpPr>
        <p:spPr>
          <a:xfrm>
            <a:off x="540835" y="1406475"/>
            <a:ext cx="11045282" cy="4525974"/>
          </a:xfrm>
        </p:spPr>
        <p:txBody>
          <a:bodyPr>
            <a:normAutofit/>
          </a:bodyPr>
          <a:lstStyle/>
          <a:p>
            <a:pPr algn="just" rtl="0" fontAlgn="base"/>
            <a:r>
              <a:rPr lang="en-US" sz="1800" b="0" i="1" u="none" strike="noStrike" dirty="0">
                <a:effectLst/>
                <a:latin typeface="Georgia" panose="02040502050405020303" pitchFamily="18" charset="0"/>
              </a:rPr>
              <a:t>Explanation.– For removal of doubts, it is clarified that the following activities shall not be regarded as activity for the purposes of sub-clause (vi) of clause (</a:t>
            </a:r>
            <a:r>
              <a:rPr lang="en-US" sz="1800" b="0" i="1" u="none" strike="noStrike" dirty="0" err="1">
                <a:effectLst/>
                <a:latin typeface="Georgia" panose="02040502050405020303" pitchFamily="18" charset="0"/>
              </a:rPr>
              <a:t>sa</a:t>
            </a:r>
            <a:r>
              <a:rPr lang="en-US" sz="1800" b="0" i="1" u="none" strike="noStrike" dirty="0">
                <a:effectLst/>
                <a:latin typeface="Georgia" panose="02040502050405020303" pitchFamily="18" charset="0"/>
              </a:rPr>
              <a:t>) of sub-section (1) of section 2 of the Act, namely:-</a:t>
            </a:r>
            <a:r>
              <a:rPr lang="en-IN" sz="1800" b="0" i="0" u="none" strike="noStrike" dirty="0">
                <a:effectLst/>
                <a:latin typeface="Georgia" panose="02040502050405020303" pitchFamily="18" charset="0"/>
              </a:rPr>
              <a:t>​</a:t>
            </a:r>
            <a:endParaRPr lang="en-IN" b="0" i="0" u="none" strike="noStrike" dirty="0">
              <a:effectLst/>
              <a:latin typeface="Arial" panose="020B0604020202020204" pitchFamily="34" charset="0"/>
            </a:endParaRPr>
          </a:p>
          <a:p>
            <a:pPr algn="just" rtl="0" fontAlgn="base">
              <a:buFont typeface="Arial" panose="020B0604020202020204" pitchFamily="34" charset="0"/>
              <a:buChar char="•"/>
            </a:pPr>
            <a:r>
              <a:rPr lang="en-US" sz="1800" b="0" i="1" u="none" strike="noStrike" dirty="0">
                <a:effectLst/>
                <a:latin typeface="Georgia" panose="02040502050405020303" pitchFamily="18" charset="0"/>
              </a:rPr>
              <a:t>any activity that is carried out as part of any agreement of lease, sub-lease, tenancy or any other agreement or arrangement for the use of land or building or any space and the consideration is subjected to deduction of income-tax as defined under section 194-I of Income-tax Act, 1961 (43 of 1961);</a:t>
            </a:r>
            <a:r>
              <a:rPr lang="en-IN" sz="1800" b="0" i="0" u="none" strike="noStrike" dirty="0">
                <a:effectLst/>
                <a:latin typeface="Georgia" panose="02040502050405020303" pitchFamily="18" charset="0"/>
              </a:rPr>
              <a:t>​</a:t>
            </a:r>
            <a:endParaRPr lang="en-IN" b="0" i="0" u="none" strike="noStrike" dirty="0">
              <a:effectLst/>
              <a:latin typeface="Arial" panose="020B0604020202020204" pitchFamily="34" charset="0"/>
            </a:endParaRPr>
          </a:p>
          <a:p>
            <a:pPr algn="just" rtl="0" fontAlgn="base">
              <a:buFont typeface="Arial" panose="020B0604020202020204" pitchFamily="34" charset="0"/>
              <a:buChar char="•"/>
            </a:pPr>
            <a:r>
              <a:rPr lang="en-US" sz="1800" b="0" i="1" u="none" strike="noStrike" dirty="0">
                <a:effectLst/>
                <a:latin typeface="Georgia" panose="02040502050405020303" pitchFamily="18" charset="0"/>
              </a:rPr>
              <a:t>any activity that is carried out by an employee on behalf of his employer in the course of or in relation to his employment; or</a:t>
            </a:r>
            <a:r>
              <a:rPr lang="en-IN" sz="1800" b="0" i="0" u="none" strike="noStrike" dirty="0">
                <a:effectLst/>
                <a:latin typeface="Georgia" panose="02040502050405020303" pitchFamily="18" charset="0"/>
              </a:rPr>
              <a:t>​</a:t>
            </a:r>
            <a:endParaRPr lang="en-IN" b="0" i="0" u="none" strike="noStrike" dirty="0">
              <a:effectLst/>
              <a:latin typeface="Arial" panose="020B0604020202020204" pitchFamily="34" charset="0"/>
            </a:endParaRPr>
          </a:p>
          <a:p>
            <a:pPr algn="just" rtl="0" fontAlgn="base">
              <a:buFont typeface="Arial" panose="020B0604020202020204" pitchFamily="34" charset="0"/>
              <a:buChar char="•"/>
            </a:pPr>
            <a:r>
              <a:rPr lang="en-US" sz="1800" b="0" i="1" u="none" strike="noStrike" dirty="0">
                <a:effectLst/>
                <a:latin typeface="Georgia" panose="02040502050405020303" pitchFamily="18" charset="0"/>
              </a:rPr>
              <a:t>any activity that is carried out by an advocate, a chartered accountant, cost accountant or company secretary in practice, who is engaged in the formation of a company to the extent of filing a declaration as required under clause (b) of sub-section (1) of section 7 of Companies Act, 2013 (18 of 2013); or</a:t>
            </a:r>
            <a:r>
              <a:rPr lang="en-IN" sz="1800" b="0" i="0" u="none" strike="noStrike" dirty="0">
                <a:effectLst/>
                <a:latin typeface="Georgia" panose="02040502050405020303" pitchFamily="18" charset="0"/>
              </a:rPr>
              <a:t>​</a:t>
            </a:r>
            <a:endParaRPr lang="en-IN" b="0" i="0" u="none" strike="noStrike" dirty="0">
              <a:effectLst/>
              <a:latin typeface="Arial" panose="020B0604020202020204" pitchFamily="34" charset="0"/>
            </a:endParaRPr>
          </a:p>
          <a:p>
            <a:pPr algn="just" rtl="0" fontAlgn="base">
              <a:buFont typeface="Arial" panose="020B0604020202020204" pitchFamily="34" charset="0"/>
              <a:buChar char="•"/>
            </a:pPr>
            <a:r>
              <a:rPr lang="en-US" sz="1800" b="0" i="1" u="none" strike="noStrike" dirty="0">
                <a:effectLst/>
                <a:latin typeface="Georgia" panose="02040502050405020303" pitchFamily="18" charset="0"/>
              </a:rPr>
              <a:t>any activity of a person which falls within the meaning of an intermediary as defined in clause (n) of sub-section (1) of section 2 of the Prevention of Money-laundering Act, 2002.</a:t>
            </a:r>
            <a:r>
              <a:rPr lang="en-IN" sz="1800" b="0" i="0" u="none" strike="noStrike" dirty="0">
                <a:effectLst/>
                <a:latin typeface="Georgia" panose="02040502050405020303" pitchFamily="18" charset="0"/>
              </a:rPr>
              <a:t>​</a:t>
            </a:r>
            <a:endParaRPr lang="en-IN" b="0" i="0" u="none" strike="noStrike" dirty="0">
              <a:effectLst/>
              <a:latin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41314195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30DBC7-8585-9033-D80D-7C9B9591CC5B}"/>
              </a:ext>
            </a:extLst>
          </p:cNvPr>
          <p:cNvSpPr>
            <a:spLocks noGrp="1"/>
          </p:cNvSpPr>
          <p:nvPr>
            <p:ph idx="1"/>
          </p:nvPr>
        </p:nvSpPr>
        <p:spPr>
          <a:xfrm>
            <a:off x="457200" y="1818290"/>
            <a:ext cx="11417300" cy="4080854"/>
          </a:xfrm>
        </p:spPr>
        <p:txBody>
          <a:bodyPr>
            <a:noAutofit/>
          </a:bodyPr>
          <a:lstStyle/>
          <a:p>
            <a:pPr algn="just"/>
            <a:r>
              <a:rPr lang="en-US" sz="1450" dirty="0">
                <a:latin typeface="Georgia" panose="02040502050405020303" pitchFamily="18" charset="0"/>
              </a:rPr>
              <a:t>It can be seen that being notified as a person carrying on designated business or profession puts the notified activities concerning chartered accountants, company secretaries, or cost and works accountants (or those covered by the 9</a:t>
            </a:r>
            <a:r>
              <a:rPr lang="en-US" sz="1450" baseline="30000" dirty="0">
                <a:latin typeface="Georgia" panose="02040502050405020303" pitchFamily="18" charset="0"/>
              </a:rPr>
              <a:t>th</a:t>
            </a:r>
            <a:r>
              <a:rPr lang="en-US" sz="1450" dirty="0">
                <a:latin typeface="Georgia" panose="02040502050405020303" pitchFamily="18" charset="0"/>
              </a:rPr>
              <a:t> May 2023 notification) on a similar footing to entities like banking companies, financial institutions/intermediaries, casinos, real estate agents, dealers in precious metals, precious stones, etc. The definition is inclusive and therefore may not be exhaustive.​</a:t>
            </a:r>
          </a:p>
          <a:p>
            <a:pPr algn="just"/>
            <a:r>
              <a:rPr lang="en-US" sz="1450" dirty="0">
                <a:latin typeface="Georgia" panose="02040502050405020303" pitchFamily="18" charset="0"/>
              </a:rPr>
              <a:t>The common thread between these entities is that they are privy to commercial information regarding the persons to whom they provide services. ​</a:t>
            </a:r>
          </a:p>
          <a:p>
            <a:pPr algn="just"/>
            <a:r>
              <a:rPr lang="en-US" sz="1450" dirty="0">
                <a:latin typeface="Georgia" panose="02040502050405020303" pitchFamily="18" charset="0"/>
              </a:rPr>
              <a:t>The 9</a:t>
            </a:r>
            <a:r>
              <a:rPr lang="en-US" sz="1450" baseline="30000" dirty="0">
                <a:latin typeface="Georgia" panose="02040502050405020303" pitchFamily="18" charset="0"/>
              </a:rPr>
              <a:t>th</a:t>
            </a:r>
            <a:r>
              <a:rPr lang="en-US" sz="1450" dirty="0">
                <a:latin typeface="Georgia" panose="02040502050405020303" pitchFamily="18" charset="0"/>
              </a:rPr>
              <a:t> May 2023 notification, though wider in its reach and ambit makes an exception for Advocates, Chartered Accountants, Cost Accountants and Company Secretaries to the limited extent in as much as the professional is involved in the formation of the company to the extent of filing a declaration as required under clause (b) of sub-section (1) of section 7 of Companies Act, 2013 (18 of 2013). ​</a:t>
            </a:r>
          </a:p>
          <a:p>
            <a:pPr algn="just"/>
            <a:r>
              <a:rPr lang="en-US" sz="1450" dirty="0">
                <a:latin typeface="Georgia" panose="02040502050405020303" pitchFamily="18" charset="0"/>
              </a:rPr>
              <a:t>The said Clause reads as follows – “There shall be filed with the Registrar within whose jurisdiction the registered office of a Company is proposed to be situated, the following documents and information for registration, namely... ..a declaration in the prescribed form by an advocate, a chartered accountant ,cost accountant or company secretary in practice , who is engaged in the formation of the company, and by a person named in the articles as a Director , manager or secretary of the company, that all the requirements of this Act and the rules made thereunder in respect of registration and matters precedent or incidental thereto have been complied with”​</a:t>
            </a:r>
          </a:p>
          <a:p>
            <a:pPr algn="just"/>
            <a:r>
              <a:rPr lang="en-US" sz="1450" dirty="0">
                <a:latin typeface="Georgia" panose="02040502050405020303" pitchFamily="18" charset="0"/>
              </a:rPr>
              <a:t>NOTE: Such persons carrying on designated business or profession are included within the ambit of definition of reporting entities as defined under Section 2(1)(</a:t>
            </a:r>
            <a:r>
              <a:rPr lang="en-US" sz="1450" dirty="0" err="1">
                <a:latin typeface="Georgia" panose="02040502050405020303" pitchFamily="18" charset="0"/>
              </a:rPr>
              <a:t>wa</a:t>
            </a:r>
            <a:r>
              <a:rPr lang="en-US" sz="1450" dirty="0">
                <a:latin typeface="Georgia" panose="02040502050405020303" pitchFamily="18" charset="0"/>
              </a:rPr>
              <a:t>)- “reporting entity” means a banking company, financial institution, intermediary or a person carrying on a designated business or profession.  </a:t>
            </a:r>
          </a:p>
        </p:txBody>
      </p:sp>
      <p:sp>
        <p:nvSpPr>
          <p:cNvPr id="4" name="TextBox 3">
            <a:extLst>
              <a:ext uri="{FF2B5EF4-FFF2-40B4-BE49-F238E27FC236}">
                <a16:creationId xmlns:a16="http://schemas.microsoft.com/office/drawing/2014/main" id="{D49E7B1D-435B-1923-F2F5-38BD66F2E383}"/>
              </a:ext>
            </a:extLst>
          </p:cNvPr>
          <p:cNvSpPr txBox="1"/>
          <p:nvPr/>
        </p:nvSpPr>
        <p:spPr>
          <a:xfrm>
            <a:off x="641131" y="774190"/>
            <a:ext cx="9627476" cy="369332"/>
          </a:xfrm>
          <a:prstGeom prst="rect">
            <a:avLst/>
          </a:prstGeom>
          <a:noFill/>
        </p:spPr>
        <p:txBody>
          <a:bodyPr wrap="square" rtlCol="0">
            <a:spAutoFit/>
          </a:bodyPr>
          <a:lstStyle/>
          <a:p>
            <a:r>
              <a:rPr lang="en-US" b="1" dirty="0">
                <a:latin typeface="Georgia" panose="02040502050405020303" pitchFamily="18" charset="0"/>
              </a:rPr>
              <a:t>Short Analysis -​</a:t>
            </a:r>
            <a:endParaRPr lang="en-US" b="1" dirty="0"/>
          </a:p>
        </p:txBody>
      </p:sp>
    </p:spTree>
    <p:extLst>
      <p:ext uri="{BB962C8B-B14F-4D97-AF65-F5344CB8AC3E}">
        <p14:creationId xmlns:p14="http://schemas.microsoft.com/office/powerpoint/2010/main" val="2667555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AD394-4EFF-732C-E0E0-6AD561A89E12}"/>
              </a:ext>
            </a:extLst>
          </p:cNvPr>
          <p:cNvSpPr>
            <a:spLocks noGrp="1"/>
          </p:cNvSpPr>
          <p:nvPr>
            <p:ph type="title"/>
          </p:nvPr>
        </p:nvSpPr>
        <p:spPr>
          <a:xfrm>
            <a:off x="1245221" y="557807"/>
            <a:ext cx="9905999" cy="680449"/>
          </a:xfrm>
        </p:spPr>
        <p:txBody>
          <a:bodyPr>
            <a:noAutofit/>
          </a:bodyPr>
          <a:lstStyle/>
          <a:p>
            <a:r>
              <a:rPr lang="en-IN" sz="3000" b="0" i="0" u="none" strike="noStrike" dirty="0">
                <a:effectLst/>
                <a:latin typeface="Georgia" panose="02040502050405020303" pitchFamily="18" charset="0"/>
              </a:rPr>
              <a:t>Lawyer Client Privilege​ - For Section 50 of PMLA and for </a:t>
            </a:r>
            <a:r>
              <a:rPr lang="en-IN" sz="3000" b="0" i="0" u="none" strike="noStrike">
                <a:effectLst/>
                <a:latin typeface="Georgia" panose="02040502050405020303" pitchFamily="18" charset="0"/>
              </a:rPr>
              <a:t>the Notifications </a:t>
            </a:r>
            <a:r>
              <a:rPr lang="en-IN" sz="3000" b="0" i="0" u="none" strike="noStrike" dirty="0">
                <a:effectLst/>
                <a:latin typeface="Georgia" panose="02040502050405020303" pitchFamily="18" charset="0"/>
              </a:rPr>
              <a:t>of 3</a:t>
            </a:r>
            <a:r>
              <a:rPr lang="en-IN" sz="3000" b="0" i="0" u="none" strike="noStrike" baseline="30000" dirty="0">
                <a:effectLst/>
                <a:latin typeface="Georgia" panose="02040502050405020303" pitchFamily="18" charset="0"/>
              </a:rPr>
              <a:t>rd</a:t>
            </a:r>
            <a:r>
              <a:rPr lang="en-IN" sz="3000" b="0" i="0" u="none" strike="noStrike" dirty="0">
                <a:effectLst/>
                <a:latin typeface="Georgia" panose="02040502050405020303" pitchFamily="18" charset="0"/>
              </a:rPr>
              <a:t> and 9</a:t>
            </a:r>
            <a:r>
              <a:rPr lang="en-IN" sz="3000" b="0" i="0" u="none" strike="noStrike" baseline="30000" dirty="0">
                <a:effectLst/>
                <a:latin typeface="Georgia" panose="02040502050405020303" pitchFamily="18" charset="0"/>
              </a:rPr>
              <a:t>th</a:t>
            </a:r>
            <a:r>
              <a:rPr lang="en-IN" sz="3000" b="0" i="0" u="none" strike="noStrike" dirty="0">
                <a:effectLst/>
                <a:latin typeface="Georgia" panose="02040502050405020303" pitchFamily="18" charset="0"/>
              </a:rPr>
              <a:t> May 2023 </a:t>
            </a:r>
            <a:endParaRPr lang="en-US" sz="3000" dirty="0"/>
          </a:p>
        </p:txBody>
      </p:sp>
      <p:sp>
        <p:nvSpPr>
          <p:cNvPr id="3" name="Content Placeholder 2">
            <a:extLst>
              <a:ext uri="{FF2B5EF4-FFF2-40B4-BE49-F238E27FC236}">
                <a16:creationId xmlns:a16="http://schemas.microsoft.com/office/drawing/2014/main" id="{7318FDFE-E603-9C82-DC9F-72DFB956A451}"/>
              </a:ext>
            </a:extLst>
          </p:cNvPr>
          <p:cNvSpPr>
            <a:spLocks noGrp="1"/>
          </p:cNvSpPr>
          <p:nvPr>
            <p:ph idx="1"/>
          </p:nvPr>
        </p:nvSpPr>
        <p:spPr>
          <a:xfrm>
            <a:off x="1143000" y="1618593"/>
            <a:ext cx="10008220" cy="4803228"/>
          </a:xfrm>
        </p:spPr>
        <p:txBody>
          <a:bodyPr>
            <a:normAutofit fontScale="47500" lnSpcReduction="20000"/>
          </a:bodyPr>
          <a:lstStyle/>
          <a:p>
            <a:pPr algn="just">
              <a:lnSpc>
                <a:spcPct val="170000"/>
              </a:lnSpc>
            </a:pPr>
            <a:r>
              <a:rPr lang="en-US" dirty="0">
                <a:latin typeface="Georgia" panose="02040502050405020303" pitchFamily="18" charset="0"/>
              </a:rPr>
              <a:t>Section 126 of the Indian Evidence Act, 1872, which deals with Professional communications states that “No barrister, attorney, pleader or vakil shall at any time be permitted, unless with his client’s express consent, to disclose any communication made to him in the course and for the purpose of his employment as such barrister, pleader, attorney or vakil, by or on behalf of his client, or to state the contents or condition of any document with which he has become acquainted in the course and for the purpose of his professional employment, or to disclose any advice given by him to his client in the course and for the purpose of such employment”, subject to certain conditions as laid down in the Section. ​</a:t>
            </a:r>
          </a:p>
          <a:p>
            <a:pPr marL="0" indent="0" algn="just">
              <a:lnSpc>
                <a:spcPct val="170000"/>
              </a:lnSpc>
              <a:buNone/>
            </a:pPr>
            <a:endParaRPr lang="en-US" dirty="0">
              <a:latin typeface="Georgia" panose="02040502050405020303" pitchFamily="18" charset="0"/>
            </a:endParaRPr>
          </a:p>
          <a:p>
            <a:pPr algn="just">
              <a:lnSpc>
                <a:spcPct val="170000"/>
              </a:lnSpc>
            </a:pPr>
            <a:r>
              <a:rPr lang="en-US" dirty="0">
                <a:latin typeface="Georgia" panose="02040502050405020303" pitchFamily="18" charset="0"/>
              </a:rPr>
              <a:t>Section 126 may possibly be invoked when a Section 50 summons are received by an Advocate/Solicitor. No client privilege for other professionals .​</a:t>
            </a:r>
          </a:p>
          <a:p>
            <a:pPr marL="0" indent="0" algn="just">
              <a:lnSpc>
                <a:spcPct val="170000"/>
              </a:lnSpc>
              <a:buNone/>
            </a:pPr>
            <a:endParaRPr lang="en-US" dirty="0">
              <a:latin typeface="Georgia" panose="02040502050405020303" pitchFamily="18" charset="0"/>
            </a:endParaRPr>
          </a:p>
          <a:p>
            <a:pPr algn="just">
              <a:lnSpc>
                <a:spcPct val="170000"/>
              </a:lnSpc>
            </a:pPr>
            <a:r>
              <a:rPr lang="en-US" dirty="0">
                <a:latin typeface="Georgia" panose="02040502050405020303" pitchFamily="18" charset="0"/>
              </a:rPr>
              <a:t>May not be applicable to the 3</a:t>
            </a:r>
            <a:r>
              <a:rPr lang="en-US" baseline="30000" dirty="0">
                <a:latin typeface="Georgia" panose="02040502050405020303" pitchFamily="18" charset="0"/>
              </a:rPr>
              <a:t>rd</a:t>
            </a:r>
            <a:r>
              <a:rPr lang="en-US" dirty="0">
                <a:latin typeface="Georgia" panose="02040502050405020303" pitchFamily="18" charset="0"/>
              </a:rPr>
              <a:t> and 9</a:t>
            </a:r>
            <a:r>
              <a:rPr lang="en-US" baseline="30000" dirty="0">
                <a:latin typeface="Georgia" panose="02040502050405020303" pitchFamily="18" charset="0"/>
              </a:rPr>
              <a:t>th</a:t>
            </a:r>
            <a:r>
              <a:rPr lang="en-US" dirty="0">
                <a:latin typeface="Georgia" panose="02040502050405020303" pitchFamily="18" charset="0"/>
              </a:rPr>
              <a:t> May notifications as the activities that are covered in the notifications are not permissible “for the purpose of employment as Barrister, Pleader, Attorney or Vakil”. However, the Notifications also specify that the activities listed therein must be in the course of business or profession. This could be considered to be a grey area. The notification should yield to the statute. </a:t>
            </a:r>
          </a:p>
        </p:txBody>
      </p:sp>
    </p:spTree>
    <p:extLst>
      <p:ext uri="{BB962C8B-B14F-4D97-AF65-F5344CB8AC3E}">
        <p14:creationId xmlns:p14="http://schemas.microsoft.com/office/powerpoint/2010/main" val="23546636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B978E-B717-53E5-5B4F-E15D0FC1F138}"/>
              </a:ext>
            </a:extLst>
          </p:cNvPr>
          <p:cNvSpPr>
            <a:spLocks noGrp="1"/>
          </p:cNvSpPr>
          <p:nvPr>
            <p:ph type="title"/>
          </p:nvPr>
        </p:nvSpPr>
        <p:spPr/>
        <p:txBody>
          <a:bodyPr>
            <a:normAutofit/>
          </a:bodyPr>
          <a:lstStyle/>
          <a:p>
            <a:r>
              <a:rPr lang="en-US" sz="3200" dirty="0">
                <a:effectLst/>
                <a:latin typeface="Georgia" panose="02040502050405020303" pitchFamily="18" charset="0"/>
                <a:ea typeface="Calibri" panose="020F0502020204030204" pitchFamily="34" charset="0"/>
                <a:cs typeface="Times New Roman" panose="02020603050405020304" pitchFamily="18" charset="0"/>
              </a:rPr>
              <a:t>The obligation of a reporting entity is primarily contained in Section 12 of the PMLA</a:t>
            </a:r>
            <a:endParaRPr lang="en-US" sz="3200" dirty="0"/>
          </a:p>
        </p:txBody>
      </p:sp>
      <p:sp>
        <p:nvSpPr>
          <p:cNvPr id="3" name="Text Placeholder 2">
            <a:extLst>
              <a:ext uri="{FF2B5EF4-FFF2-40B4-BE49-F238E27FC236}">
                <a16:creationId xmlns:a16="http://schemas.microsoft.com/office/drawing/2014/main" id="{E6B193B0-130F-5B6D-019A-46DF28D46590}"/>
              </a:ext>
            </a:extLst>
          </p:cNvPr>
          <p:cNvSpPr>
            <a:spLocks noGrp="1"/>
          </p:cNvSpPr>
          <p:nvPr>
            <p:ph type="body" idx="1"/>
          </p:nvPr>
        </p:nvSpPr>
        <p:spPr/>
        <p:txBody>
          <a:bodyPr>
            <a:normAutofit fontScale="85000" lnSpcReduction="10000"/>
          </a:bodyPr>
          <a:lstStyle/>
          <a:p>
            <a:pPr marL="342900" lvl="0" indent="-342900" algn="just">
              <a:lnSpc>
                <a:spcPct val="150000"/>
              </a:lnSpc>
              <a:buFont typeface="Symbol" panose="05050102010706020507" pitchFamily="18" charset="2"/>
              <a:buChar char=""/>
            </a:pPr>
            <a:r>
              <a:rPr lang="en-IN" sz="2000" dirty="0">
                <a:latin typeface="Georgia" panose="02040502050405020303" pitchFamily="18" charset="0"/>
                <a:ea typeface="Calibri" panose="020F0502020204030204" pitchFamily="34" charset="0"/>
                <a:cs typeface="Times New Roman" panose="02020603050405020304" pitchFamily="18" charset="0"/>
              </a:rPr>
              <a:t>M</a:t>
            </a:r>
            <a:r>
              <a:rPr lang="en-IN"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aintain a record of all transactions (five years from the date of the transaction between a client and the reporting entity), including information relating to transactions covered under clause (</a:t>
            </a:r>
            <a:r>
              <a:rPr lang="en-IN" sz="2000" i="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b</a:t>
            </a:r>
            <a:r>
              <a:rPr lang="en-IN"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in such manner as to enable it to reconstruct individual transactions;</a:t>
            </a:r>
            <a:endParaRPr lang="en-IN"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Symbol" panose="05050102010706020507" pitchFamily="18" charset="2"/>
              <a:buChar char=""/>
            </a:pPr>
            <a:r>
              <a:rPr lang="en-IN" sz="2000" dirty="0">
                <a:latin typeface="Georgia" panose="02040502050405020303" pitchFamily="18" charset="0"/>
                <a:ea typeface="Calibri" panose="020F0502020204030204" pitchFamily="34" charset="0"/>
                <a:cs typeface="Times New Roman" panose="02020603050405020304" pitchFamily="18" charset="0"/>
              </a:rPr>
              <a:t>F</a:t>
            </a:r>
            <a:r>
              <a:rPr lang="en-IN"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urnish to the Director within such time as may be prescribed, information relating to such transactions, whether attempted or executed, the nature and value of which may be prescribed;</a:t>
            </a:r>
            <a:endParaRPr lang="en-IN"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Font typeface="Symbol" panose="05050102010706020507" pitchFamily="18" charset="2"/>
              <a:buChar char=""/>
            </a:pPr>
            <a:r>
              <a:rPr lang="en-IN" sz="2000" dirty="0">
                <a:latin typeface="Georgia" panose="02040502050405020303" pitchFamily="18" charset="0"/>
                <a:ea typeface="Calibri" panose="020F0502020204030204" pitchFamily="34" charset="0"/>
                <a:cs typeface="Times New Roman" panose="02020603050405020304" pitchFamily="18" charset="0"/>
              </a:rPr>
              <a:t>M</a:t>
            </a:r>
            <a:r>
              <a:rPr lang="en-IN"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aintain a record of documents (five years after the business relationship between a client and the reporting entity has ended or the account has been closed, whichever is later) evidencing the identity of its clients and beneficial owners as well as account files and business correspondence relating to its clients.</a:t>
            </a:r>
          </a:p>
          <a:p>
            <a:pPr marL="342900" indent="-342900" algn="just">
              <a:lnSpc>
                <a:spcPct val="150000"/>
              </a:lnSpc>
              <a:spcAft>
                <a:spcPts val="800"/>
              </a:spcAft>
              <a:buFont typeface="Symbol" panose="05050102010706020507" pitchFamily="18" charset="2"/>
              <a:buChar char=""/>
            </a:pPr>
            <a:r>
              <a:rPr lang="en-IN" sz="2000" dirty="0">
                <a:latin typeface="Georgia" panose="02040502050405020303" pitchFamily="18" charset="0"/>
                <a:ea typeface="Calibri" panose="020F0502020204030204" pitchFamily="34" charset="0"/>
                <a:cs typeface="Times New Roman" panose="02020603050405020304" pitchFamily="18" charset="0"/>
              </a:rPr>
              <a:t>Relevant rules - </a:t>
            </a:r>
            <a:r>
              <a:rPr lang="en-US" sz="2000" dirty="0"/>
              <a:t>Prevention of Money-Laundering (Maintenance of Records Rules), 2005 </a:t>
            </a:r>
          </a:p>
          <a:p>
            <a:pPr marL="342900" lvl="0" indent="-342900" algn="just">
              <a:lnSpc>
                <a:spcPct val="150000"/>
              </a:lnSpc>
              <a:spcAft>
                <a:spcPts val="800"/>
              </a:spcAft>
              <a:buFont typeface="Symbol" panose="05050102010706020507" pitchFamily="18" charset="2"/>
              <a:buChar char=""/>
            </a:pPr>
            <a:endParaRPr lang="en-IN"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3291683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6DFD6-2F34-0FF5-8D7E-DC456D4BC83E}"/>
              </a:ext>
            </a:extLst>
          </p:cNvPr>
          <p:cNvSpPr>
            <a:spLocks noGrp="1"/>
          </p:cNvSpPr>
          <p:nvPr>
            <p:ph type="title"/>
          </p:nvPr>
        </p:nvSpPr>
        <p:spPr/>
        <p:txBody>
          <a:bodyPr/>
          <a:lstStyle/>
          <a:p>
            <a:r>
              <a:rPr lang="en-US" dirty="0"/>
              <a:t>Is the Bhartiya Nyaya Sanhita, 2023 scheduled?	</a:t>
            </a:r>
            <a:endParaRPr lang="en-IN" dirty="0"/>
          </a:p>
        </p:txBody>
      </p:sp>
      <p:sp>
        <p:nvSpPr>
          <p:cNvPr id="3" name="Content Placeholder 2">
            <a:extLst>
              <a:ext uri="{FF2B5EF4-FFF2-40B4-BE49-F238E27FC236}">
                <a16:creationId xmlns:a16="http://schemas.microsoft.com/office/drawing/2014/main" id="{B4508807-47C9-0327-EB6C-9D6C054EF7F9}"/>
              </a:ext>
            </a:extLst>
          </p:cNvPr>
          <p:cNvSpPr>
            <a:spLocks noGrp="1"/>
          </p:cNvSpPr>
          <p:nvPr>
            <p:ph idx="1"/>
          </p:nvPr>
        </p:nvSpPr>
        <p:spPr/>
        <p:txBody>
          <a:bodyPr>
            <a:normAutofit fontScale="92500" lnSpcReduction="10000"/>
          </a:bodyPr>
          <a:lstStyle/>
          <a:p>
            <a:r>
              <a:rPr lang="en-US" dirty="0"/>
              <a:t>The Bhartiya Nyaya Sanhita is not scheduled. No amendment seems to have been made to the PMLA in the wake of the BNS and then BNSS. However, Section 2(2) of the PMLA specifies  that “(2) Any reference, in this Act or the Schedule, to any enactment or any provision thereof shall, in relation to an area in which such enactment or such provision is not in force, be construed as a reference to the corresponding law or the relevant provisions of the corresponding law, if any, in force in that area.”</a:t>
            </a:r>
          </a:p>
          <a:p>
            <a:r>
              <a:rPr lang="en-US" dirty="0"/>
              <a:t>Therefore, even though the provisions mentioning IPC and CRPC are not specifically amended to be replaced by the BNS and the BNSS, an interpretation can be taken that they are ‘Corresponding law in force’. Therefore BNS may be read into the schedule and the BNSS may be read into the procedure before the Special Court (Section 46 PMLA)</a:t>
            </a:r>
          </a:p>
          <a:p>
            <a:endParaRPr lang="en-IN" dirty="0"/>
          </a:p>
        </p:txBody>
      </p:sp>
    </p:spTree>
    <p:extLst>
      <p:ext uri="{BB962C8B-B14F-4D97-AF65-F5344CB8AC3E}">
        <p14:creationId xmlns:p14="http://schemas.microsoft.com/office/powerpoint/2010/main" val="39539936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70FEDF-CD2F-C3CB-C33B-46A2D6AE9EA2}"/>
              </a:ext>
            </a:extLst>
          </p:cNvPr>
          <p:cNvSpPr>
            <a:spLocks noGrp="1"/>
          </p:cNvSpPr>
          <p:nvPr>
            <p:ph idx="1"/>
          </p:nvPr>
        </p:nvSpPr>
        <p:spPr>
          <a:xfrm>
            <a:off x="1143000" y="780585"/>
            <a:ext cx="9905999" cy="5118559"/>
          </a:xfrm>
        </p:spPr>
        <p:txBody>
          <a:bodyPr>
            <a:normAutofit/>
          </a:bodyPr>
          <a:lstStyle/>
          <a:p>
            <a:pPr marL="0" indent="0" algn="ctr">
              <a:buNone/>
            </a:pPr>
            <a:endParaRPr lang="en-US" sz="5000" dirty="0"/>
          </a:p>
          <a:p>
            <a:pPr marL="0" indent="0" algn="ctr">
              <a:buNone/>
            </a:pPr>
            <a:endParaRPr lang="en-US" sz="5000" dirty="0"/>
          </a:p>
          <a:p>
            <a:pPr marL="0" indent="0" algn="ctr">
              <a:buNone/>
            </a:pPr>
            <a:r>
              <a:rPr lang="en-US" sz="5000" dirty="0"/>
              <a:t>Thank You</a:t>
            </a:r>
          </a:p>
        </p:txBody>
      </p:sp>
    </p:spTree>
    <p:extLst>
      <p:ext uri="{BB962C8B-B14F-4D97-AF65-F5344CB8AC3E}">
        <p14:creationId xmlns:p14="http://schemas.microsoft.com/office/powerpoint/2010/main" val="7711014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370</TotalTime>
  <Words>6582</Words>
  <Application>Microsoft Macintosh PowerPoint</Application>
  <PresentationFormat>Widescreen</PresentationFormat>
  <Paragraphs>143</Paragraphs>
  <Slides>33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Aptos</vt:lpstr>
      <vt:lpstr>Aptos Display</vt:lpstr>
      <vt:lpstr>Arial</vt:lpstr>
      <vt:lpstr>Calibri</vt:lpstr>
      <vt:lpstr>Georgia</vt:lpstr>
      <vt:lpstr>Symbol</vt:lpstr>
      <vt:lpstr>Office Theme</vt:lpstr>
      <vt:lpstr>Prevention of Money Laundering Act: An Overview</vt:lpstr>
      <vt:lpstr>The Prevention of money laundering act, 2002 – Act 15 of 2003 ​</vt:lpstr>
      <vt:lpstr>Offence of Money -  Laundering and it’s  Explanation​ - Section 3 of the PMLA</vt:lpstr>
      <vt:lpstr>The Schedule of offenses ​</vt:lpstr>
      <vt:lpstr>Other Scheduled offenses ​- Important for Corporates and Professionals</vt:lpstr>
      <vt:lpstr>Proceeds of crime​ (Section 2(1)(u) to be read with 2(1)(x) and 2(1)(y) </vt:lpstr>
      <vt:lpstr>Key Features: </vt:lpstr>
      <vt:lpstr>Punishment for Money laundering​</vt:lpstr>
      <vt:lpstr>Section 50 – Powers of ED regarding summons, production of documents and to give evidence​ - The only section for recording statements (excluding search and seizure / survey)</vt:lpstr>
      <vt:lpstr>Criminal proceedings in Special Court​</vt:lpstr>
      <vt:lpstr>Twin conditions of Bail in PMLA ​</vt:lpstr>
      <vt:lpstr>Bail in PMLA cases – A new sunrise on the Horizon</vt:lpstr>
      <vt:lpstr>Attachment under PMLA </vt:lpstr>
      <vt:lpstr>‘Reasons to believe’​</vt:lpstr>
      <vt:lpstr>Reasons to believe’ to be in writing​</vt:lpstr>
      <vt:lpstr>Continued….. </vt:lpstr>
      <vt:lpstr>Whether proceeds of crime is enough for provisional attachment of property? ​</vt:lpstr>
      <vt:lpstr>Interplay with IBC</vt:lpstr>
      <vt:lpstr>Continued….. </vt:lpstr>
      <vt:lpstr>Interplay with Income Tax Act </vt:lpstr>
      <vt:lpstr>Continued…..</vt:lpstr>
      <vt:lpstr>Interplay with Foreign Exchange Management Act, 1999</vt:lpstr>
      <vt:lpstr>Interplay with Black Money (Undisclosed Foreign Income and Assets) and Imposition of Tax Act, 2015</vt:lpstr>
      <vt:lpstr>Interplay with Prohibition of Benami Property Transactions Act, 1988</vt:lpstr>
      <vt:lpstr>3rd May 2023 Notification​ - May be Relevant for Advocates and Solicitors </vt:lpstr>
      <vt:lpstr>“Relevant Person” </vt:lpstr>
      <vt:lpstr> 9th May 2023 Notification – Relevant for Advocates/Solicitors​</vt:lpstr>
      <vt:lpstr> Understanding the 9th May Notification​</vt:lpstr>
      <vt:lpstr>PowerPoint Presentation</vt:lpstr>
      <vt:lpstr>Lawyer Client Privilege​ - For Section 50 of PMLA and for the Notifications of 3rd and 9th May 2023 </vt:lpstr>
      <vt:lpstr>The obligation of a reporting entity is primarily contained in Section 12 of the PMLA</vt:lpstr>
      <vt:lpstr>Is the Bhartiya Nyaya Sanhita, 2023 scheduled?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Prevention of Money Laundering Act: An Overview</dc:title>
  <dc:creator>Aditya Ajgaonkar</dc:creator>
  <cp:lastModifiedBy>Aditya Ajgaonkar</cp:lastModifiedBy>
  <cp:revision>28</cp:revision>
  <dcterms:created xsi:type="dcterms:W3CDTF">2024-03-02T06:10:50Z</dcterms:created>
  <dcterms:modified xsi:type="dcterms:W3CDTF">2024-09-04T09:55:20Z</dcterms:modified>
</cp:coreProperties>
</file>